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sldIdLst>
    <p:sldId id="934" r:id="rId2"/>
    <p:sldId id="935" r:id="rId3"/>
    <p:sldId id="936" r:id="rId4"/>
    <p:sldId id="937" r:id="rId5"/>
    <p:sldId id="938" r:id="rId6"/>
    <p:sldId id="940" r:id="rId7"/>
    <p:sldId id="939" r:id="rId8"/>
    <p:sldId id="941" r:id="rId9"/>
    <p:sldId id="957" r:id="rId10"/>
    <p:sldId id="960" r:id="rId11"/>
    <p:sldId id="947" r:id="rId12"/>
    <p:sldId id="943" r:id="rId13"/>
    <p:sldId id="942" r:id="rId14"/>
    <p:sldId id="944" r:id="rId15"/>
    <p:sldId id="949" r:id="rId16"/>
    <p:sldId id="950" r:id="rId17"/>
    <p:sldId id="951" r:id="rId18"/>
    <p:sldId id="952" r:id="rId19"/>
    <p:sldId id="953" r:id="rId20"/>
    <p:sldId id="954" r:id="rId21"/>
    <p:sldId id="956" r:id="rId22"/>
    <p:sldId id="946" r:id="rId23"/>
    <p:sldId id="961" r:id="rId24"/>
    <p:sldId id="945" r:id="rId25"/>
  </p:sldIdLst>
  <p:sldSz cx="12241213" cy="6840538"/>
  <p:notesSz cx="6808788" cy="9940925"/>
  <p:defaultTextStyle>
    <a:defPPr>
      <a:defRPr lang="pl-PL"/>
    </a:defPPr>
    <a:lvl1pPr algn="l" rtl="0" fontAlgn="base">
      <a:spcBef>
        <a:spcPct val="0"/>
      </a:spcBef>
      <a:spcAft>
        <a:spcPct val="0"/>
      </a:spcAft>
      <a:defRPr kern="1200">
        <a:solidFill>
          <a:schemeClr val="tx1"/>
        </a:solidFill>
        <a:latin typeface="Arial" charset="0"/>
        <a:ea typeface="+mn-ea"/>
        <a:cs typeface="+mn-cs"/>
      </a:defRPr>
    </a:lvl1pPr>
    <a:lvl2pPr marL="610591" algn="l" rtl="0" fontAlgn="base">
      <a:spcBef>
        <a:spcPct val="0"/>
      </a:spcBef>
      <a:spcAft>
        <a:spcPct val="0"/>
      </a:spcAft>
      <a:defRPr kern="1200">
        <a:solidFill>
          <a:schemeClr val="tx1"/>
        </a:solidFill>
        <a:latin typeface="Arial" charset="0"/>
        <a:ea typeface="+mn-ea"/>
        <a:cs typeface="+mn-cs"/>
      </a:defRPr>
    </a:lvl2pPr>
    <a:lvl3pPr marL="1221181" algn="l" rtl="0" fontAlgn="base">
      <a:spcBef>
        <a:spcPct val="0"/>
      </a:spcBef>
      <a:spcAft>
        <a:spcPct val="0"/>
      </a:spcAft>
      <a:defRPr kern="1200">
        <a:solidFill>
          <a:schemeClr val="tx1"/>
        </a:solidFill>
        <a:latin typeface="Arial" charset="0"/>
        <a:ea typeface="+mn-ea"/>
        <a:cs typeface="+mn-cs"/>
      </a:defRPr>
    </a:lvl3pPr>
    <a:lvl4pPr marL="1831772" algn="l" rtl="0" fontAlgn="base">
      <a:spcBef>
        <a:spcPct val="0"/>
      </a:spcBef>
      <a:spcAft>
        <a:spcPct val="0"/>
      </a:spcAft>
      <a:defRPr kern="1200">
        <a:solidFill>
          <a:schemeClr val="tx1"/>
        </a:solidFill>
        <a:latin typeface="Arial" charset="0"/>
        <a:ea typeface="+mn-ea"/>
        <a:cs typeface="+mn-cs"/>
      </a:defRPr>
    </a:lvl4pPr>
    <a:lvl5pPr marL="2442362" algn="l" rtl="0" fontAlgn="base">
      <a:spcBef>
        <a:spcPct val="0"/>
      </a:spcBef>
      <a:spcAft>
        <a:spcPct val="0"/>
      </a:spcAft>
      <a:defRPr kern="1200">
        <a:solidFill>
          <a:schemeClr val="tx1"/>
        </a:solidFill>
        <a:latin typeface="Arial" charset="0"/>
        <a:ea typeface="+mn-ea"/>
        <a:cs typeface="+mn-cs"/>
      </a:defRPr>
    </a:lvl5pPr>
    <a:lvl6pPr marL="3052953" algn="l" defTabSz="1221181" rtl="0" eaLnBrk="1" latinLnBrk="0" hangingPunct="1">
      <a:defRPr kern="1200">
        <a:solidFill>
          <a:schemeClr val="tx1"/>
        </a:solidFill>
        <a:latin typeface="Arial" charset="0"/>
        <a:ea typeface="+mn-ea"/>
        <a:cs typeface="+mn-cs"/>
      </a:defRPr>
    </a:lvl6pPr>
    <a:lvl7pPr marL="3663544" algn="l" defTabSz="1221181" rtl="0" eaLnBrk="1" latinLnBrk="0" hangingPunct="1">
      <a:defRPr kern="1200">
        <a:solidFill>
          <a:schemeClr val="tx1"/>
        </a:solidFill>
        <a:latin typeface="Arial" charset="0"/>
        <a:ea typeface="+mn-ea"/>
        <a:cs typeface="+mn-cs"/>
      </a:defRPr>
    </a:lvl7pPr>
    <a:lvl8pPr marL="4274134" algn="l" defTabSz="1221181" rtl="0" eaLnBrk="1" latinLnBrk="0" hangingPunct="1">
      <a:defRPr kern="1200">
        <a:solidFill>
          <a:schemeClr val="tx1"/>
        </a:solidFill>
        <a:latin typeface="Arial" charset="0"/>
        <a:ea typeface="+mn-ea"/>
        <a:cs typeface="+mn-cs"/>
      </a:defRPr>
    </a:lvl8pPr>
    <a:lvl9pPr marL="4884725" algn="l" defTabSz="1221181"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Sekcja domyślna" id="{8083B10A-8F8C-F54B-81B0-C74E9EF38A7B}">
          <p14:sldIdLst>
            <p14:sldId id="934"/>
            <p14:sldId id="935"/>
            <p14:sldId id="936"/>
            <p14:sldId id="937"/>
            <p14:sldId id="938"/>
            <p14:sldId id="940"/>
            <p14:sldId id="939"/>
            <p14:sldId id="941"/>
            <p14:sldId id="957"/>
            <p14:sldId id="960"/>
            <p14:sldId id="947"/>
            <p14:sldId id="943"/>
            <p14:sldId id="942"/>
            <p14:sldId id="944"/>
            <p14:sldId id="949"/>
            <p14:sldId id="950"/>
            <p14:sldId id="951"/>
            <p14:sldId id="952"/>
            <p14:sldId id="953"/>
            <p14:sldId id="954"/>
            <p14:sldId id="956"/>
            <p14:sldId id="946"/>
            <p14:sldId id="961"/>
            <p14:sldId id="94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55">
          <p15:clr>
            <a:srgbClr val="A4A3A4"/>
          </p15:clr>
        </p15:guide>
        <p15:guide id="4" pos="385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yczka"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BE8"/>
    <a:srgbClr val="FFF16D"/>
    <a:srgbClr val="0000FF"/>
    <a:srgbClr val="285EF8"/>
    <a:srgbClr val="FF7878"/>
    <a:srgbClr val="FFBBBE"/>
    <a:srgbClr val="CE7EA6"/>
    <a:srgbClr val="B476A2"/>
    <a:srgbClr val="5B9966"/>
    <a:srgbClr val="A45E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859755-4BB9-4B3E-ABC2-119639032274}" v="2" dt="2022-02-04T17:09:18.361"/>
  </p1510:revLst>
</p1510:revInfo>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Bez stylu, bez siatk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 jasny 1 — ak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Styl z motywem 1 — ak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Bez stylu, siatka tabeli">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63" autoAdjust="0"/>
    <p:restoredTop sz="95681" autoAdjust="0"/>
  </p:normalViewPr>
  <p:slideViewPr>
    <p:cSldViewPr>
      <p:cViewPr varScale="1">
        <p:scale>
          <a:sx n="92" d="100"/>
          <a:sy n="92" d="100"/>
        </p:scale>
        <p:origin x="200" y="768"/>
      </p:cViewPr>
      <p:guideLst>
        <p:guide orient="horz" pos="2160"/>
        <p:guide pos="2880"/>
        <p:guide orient="horz" pos="2155"/>
        <p:guide pos="3856"/>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in Grudzień" userId="75f281ea8af9c561" providerId="Windows Live" clId="Web-{48859755-4BB9-4B3E-ABC2-119639032274}"/>
    <pc:docChg chg="modSld">
      <pc:chgData name="Marcin Grudzień" userId="75f281ea8af9c561" providerId="Windows Live" clId="Web-{48859755-4BB9-4B3E-ABC2-119639032274}" dt="2022-02-04T17:09:18.361" v="1" actId="20577"/>
      <pc:docMkLst>
        <pc:docMk/>
      </pc:docMkLst>
      <pc:sldChg chg="modSp">
        <pc:chgData name="Marcin Grudzień" userId="75f281ea8af9c561" providerId="Windows Live" clId="Web-{48859755-4BB9-4B3E-ABC2-119639032274}" dt="2022-02-04T17:09:18.361" v="1" actId="20577"/>
        <pc:sldMkLst>
          <pc:docMk/>
          <pc:sldMk cId="1831056191" sldId="934"/>
        </pc:sldMkLst>
        <pc:spChg chg="mod">
          <ac:chgData name="Marcin Grudzień" userId="75f281ea8af9c561" providerId="Windows Live" clId="Web-{48859755-4BB9-4B3E-ABC2-119639032274}" dt="2022-02-04T17:09:18.361" v="1" actId="20577"/>
          <ac:spMkLst>
            <pc:docMk/>
            <pc:sldMk cId="1831056191" sldId="934"/>
            <ac:spMk id="2" creationId="{2CD9CC8E-42A4-124E-9D26-8AA9101DD78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marcingrudzien\OneDrive\Prezentacje\20211028_NorwegianProject\excel.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pl-PL" sz="2400"/>
              <a:t>Number of monthly requests</a:t>
            </a:r>
            <a:r>
              <a:rPr lang="pl-PL" sz="2400" baseline="0"/>
              <a:t> to the KIEG service</a:t>
            </a:r>
            <a:endParaRPr lang="pl-PL" sz="240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barChart>
        <c:barDir val="col"/>
        <c:grouping val="clustered"/>
        <c:varyColors val="0"/>
        <c:ser>
          <c:idx val="0"/>
          <c:order val="0"/>
          <c:spPr>
            <a:solidFill>
              <a:schemeClr val="accent1"/>
            </a:solidFill>
            <a:ln>
              <a:noFill/>
            </a:ln>
            <a:effectLst/>
          </c:spPr>
          <c:invertIfNegative val="0"/>
          <c:trendline>
            <c:spPr>
              <a:ln w="28575" cap="rnd">
                <a:solidFill>
                  <a:srgbClr val="FF0000"/>
                </a:solidFill>
                <a:prstDash val="sysDot"/>
              </a:ln>
              <a:effectLst/>
            </c:spPr>
            <c:trendlineType val="linear"/>
            <c:dispRSqr val="0"/>
            <c:dispEq val="0"/>
          </c:trendline>
          <c:cat>
            <c:strRef>
              <c:f>kieg!$A$1:$A$54</c:f>
              <c:strCache>
                <c:ptCount val="54"/>
                <c:pt idx="0">
                  <c:v>2017-07</c:v>
                </c:pt>
                <c:pt idx="1">
                  <c:v>2017-08</c:v>
                </c:pt>
                <c:pt idx="2">
                  <c:v>2017-09</c:v>
                </c:pt>
                <c:pt idx="3">
                  <c:v>2017-10</c:v>
                </c:pt>
                <c:pt idx="4">
                  <c:v>2017-11</c:v>
                </c:pt>
                <c:pt idx="5">
                  <c:v>2017-12</c:v>
                </c:pt>
                <c:pt idx="6">
                  <c:v>2018-01</c:v>
                </c:pt>
                <c:pt idx="7">
                  <c:v>2018-02</c:v>
                </c:pt>
                <c:pt idx="8">
                  <c:v>2018-03</c:v>
                </c:pt>
                <c:pt idx="9">
                  <c:v>2018-04</c:v>
                </c:pt>
                <c:pt idx="10">
                  <c:v>2018-05</c:v>
                </c:pt>
                <c:pt idx="11">
                  <c:v>2018-06</c:v>
                </c:pt>
                <c:pt idx="12">
                  <c:v>2018-07</c:v>
                </c:pt>
                <c:pt idx="13">
                  <c:v>2018-08</c:v>
                </c:pt>
                <c:pt idx="14">
                  <c:v>2018-09</c:v>
                </c:pt>
                <c:pt idx="15">
                  <c:v>2018-10</c:v>
                </c:pt>
                <c:pt idx="16">
                  <c:v>2018-11</c:v>
                </c:pt>
                <c:pt idx="17">
                  <c:v>2018-12</c:v>
                </c:pt>
                <c:pt idx="18">
                  <c:v>2019-01</c:v>
                </c:pt>
                <c:pt idx="19">
                  <c:v>2019-02</c:v>
                </c:pt>
                <c:pt idx="20">
                  <c:v>2019-03</c:v>
                </c:pt>
                <c:pt idx="21">
                  <c:v>2019-04</c:v>
                </c:pt>
                <c:pt idx="22">
                  <c:v>2019-05</c:v>
                </c:pt>
                <c:pt idx="23">
                  <c:v>2019-06</c:v>
                </c:pt>
                <c:pt idx="24">
                  <c:v>2019-07</c:v>
                </c:pt>
                <c:pt idx="25">
                  <c:v>2019-08</c:v>
                </c:pt>
                <c:pt idx="26">
                  <c:v>2019-09</c:v>
                </c:pt>
                <c:pt idx="27">
                  <c:v>2019-10</c:v>
                </c:pt>
                <c:pt idx="28">
                  <c:v>2019-11</c:v>
                </c:pt>
                <c:pt idx="29">
                  <c:v>2019-12</c:v>
                </c:pt>
                <c:pt idx="30">
                  <c:v>2020-01</c:v>
                </c:pt>
                <c:pt idx="31">
                  <c:v>2020-02</c:v>
                </c:pt>
                <c:pt idx="32">
                  <c:v>2020-03</c:v>
                </c:pt>
                <c:pt idx="33">
                  <c:v>2020-04</c:v>
                </c:pt>
                <c:pt idx="34">
                  <c:v>2020-05</c:v>
                </c:pt>
                <c:pt idx="35">
                  <c:v>2020-06</c:v>
                </c:pt>
                <c:pt idx="36">
                  <c:v>2020-07</c:v>
                </c:pt>
                <c:pt idx="37">
                  <c:v>2020-08</c:v>
                </c:pt>
                <c:pt idx="38">
                  <c:v>2020-09</c:v>
                </c:pt>
                <c:pt idx="39">
                  <c:v>2020-10</c:v>
                </c:pt>
                <c:pt idx="40">
                  <c:v>2020-11</c:v>
                </c:pt>
                <c:pt idx="41">
                  <c:v>2020-12</c:v>
                </c:pt>
                <c:pt idx="42">
                  <c:v>2021-01</c:v>
                </c:pt>
                <c:pt idx="43">
                  <c:v>2021-02</c:v>
                </c:pt>
                <c:pt idx="44">
                  <c:v>2021-03</c:v>
                </c:pt>
                <c:pt idx="45">
                  <c:v>2021-04</c:v>
                </c:pt>
                <c:pt idx="46">
                  <c:v>2021-05</c:v>
                </c:pt>
                <c:pt idx="47">
                  <c:v>2021-06</c:v>
                </c:pt>
                <c:pt idx="48">
                  <c:v>2021-07</c:v>
                </c:pt>
                <c:pt idx="49">
                  <c:v>2021-08</c:v>
                </c:pt>
                <c:pt idx="50">
                  <c:v>2021-09</c:v>
                </c:pt>
                <c:pt idx="51">
                  <c:v>2021-10</c:v>
                </c:pt>
                <c:pt idx="52">
                  <c:v>2021-11</c:v>
                </c:pt>
                <c:pt idx="53">
                  <c:v>2021-12</c:v>
                </c:pt>
              </c:strCache>
            </c:strRef>
          </c:cat>
          <c:val>
            <c:numRef>
              <c:f>kieg!$B$1:$B$54</c:f>
              <c:numCache>
                <c:formatCode>#,##0</c:formatCode>
                <c:ptCount val="54"/>
                <c:pt idx="0">
                  <c:v>312021</c:v>
                </c:pt>
                <c:pt idx="1">
                  <c:v>391790</c:v>
                </c:pt>
                <c:pt idx="2">
                  <c:v>3500414</c:v>
                </c:pt>
                <c:pt idx="3">
                  <c:v>45631671</c:v>
                </c:pt>
                <c:pt idx="4">
                  <c:v>45505116</c:v>
                </c:pt>
                <c:pt idx="5">
                  <c:v>40690961</c:v>
                </c:pt>
                <c:pt idx="6">
                  <c:v>56368593</c:v>
                </c:pt>
                <c:pt idx="7">
                  <c:v>53327146</c:v>
                </c:pt>
                <c:pt idx="8">
                  <c:v>53725199</c:v>
                </c:pt>
                <c:pt idx="9">
                  <c:v>53606817</c:v>
                </c:pt>
                <c:pt idx="10">
                  <c:v>54268821</c:v>
                </c:pt>
                <c:pt idx="11">
                  <c:v>53122887</c:v>
                </c:pt>
                <c:pt idx="12">
                  <c:v>67375698</c:v>
                </c:pt>
                <c:pt idx="13">
                  <c:v>71659708</c:v>
                </c:pt>
                <c:pt idx="14">
                  <c:v>63589486</c:v>
                </c:pt>
                <c:pt idx="15">
                  <c:v>64584925</c:v>
                </c:pt>
                <c:pt idx="16">
                  <c:v>81537010</c:v>
                </c:pt>
                <c:pt idx="17">
                  <c:v>66062174</c:v>
                </c:pt>
                <c:pt idx="18">
                  <c:v>91159102</c:v>
                </c:pt>
                <c:pt idx="19">
                  <c:v>101710022</c:v>
                </c:pt>
                <c:pt idx="20">
                  <c:v>123069412</c:v>
                </c:pt>
                <c:pt idx="21">
                  <c:v>132310323</c:v>
                </c:pt>
                <c:pt idx="22">
                  <c:v>135060504</c:v>
                </c:pt>
                <c:pt idx="23">
                  <c:v>108625792</c:v>
                </c:pt>
                <c:pt idx="24">
                  <c:v>140715690</c:v>
                </c:pt>
                <c:pt idx="25">
                  <c:v>134683079</c:v>
                </c:pt>
                <c:pt idx="26">
                  <c:v>140713122</c:v>
                </c:pt>
                <c:pt idx="27">
                  <c:v>153498386</c:v>
                </c:pt>
                <c:pt idx="28">
                  <c:v>146892553</c:v>
                </c:pt>
                <c:pt idx="29">
                  <c:v>121135083</c:v>
                </c:pt>
                <c:pt idx="30">
                  <c:v>162086181</c:v>
                </c:pt>
                <c:pt idx="31">
                  <c:v>163494710</c:v>
                </c:pt>
                <c:pt idx="32">
                  <c:v>156207662</c:v>
                </c:pt>
                <c:pt idx="33">
                  <c:v>156097550</c:v>
                </c:pt>
                <c:pt idx="34">
                  <c:v>189447919</c:v>
                </c:pt>
                <c:pt idx="35">
                  <c:v>172025911</c:v>
                </c:pt>
                <c:pt idx="36">
                  <c:v>172580587</c:v>
                </c:pt>
                <c:pt idx="37">
                  <c:v>182141082</c:v>
                </c:pt>
                <c:pt idx="38">
                  <c:v>199619863</c:v>
                </c:pt>
                <c:pt idx="39">
                  <c:v>197415297</c:v>
                </c:pt>
                <c:pt idx="40">
                  <c:v>207202667</c:v>
                </c:pt>
                <c:pt idx="41">
                  <c:v>185389163</c:v>
                </c:pt>
                <c:pt idx="42">
                  <c:v>225916555</c:v>
                </c:pt>
                <c:pt idx="43">
                  <c:v>211719743</c:v>
                </c:pt>
                <c:pt idx="44">
                  <c:v>285085480</c:v>
                </c:pt>
                <c:pt idx="45">
                  <c:v>278631617</c:v>
                </c:pt>
                <c:pt idx="46">
                  <c:v>268724895</c:v>
                </c:pt>
                <c:pt idx="47">
                  <c:v>220260418</c:v>
                </c:pt>
                <c:pt idx="48">
                  <c:v>218591281</c:v>
                </c:pt>
                <c:pt idx="49">
                  <c:v>188412291</c:v>
                </c:pt>
                <c:pt idx="50">
                  <c:v>222546278</c:v>
                </c:pt>
                <c:pt idx="51">
                  <c:v>233891770</c:v>
                </c:pt>
                <c:pt idx="52">
                  <c:v>232199326</c:v>
                </c:pt>
                <c:pt idx="53">
                  <c:v>197809898</c:v>
                </c:pt>
              </c:numCache>
            </c:numRef>
          </c:val>
          <c:extLst>
            <c:ext xmlns:c16="http://schemas.microsoft.com/office/drawing/2014/chart" uri="{C3380CC4-5D6E-409C-BE32-E72D297353CC}">
              <c16:uniqueId val="{00000001-47E2-EF46-8D78-A6439FB094EA}"/>
            </c:ext>
          </c:extLst>
        </c:ser>
        <c:dLbls>
          <c:showLegendKey val="0"/>
          <c:showVal val="0"/>
          <c:showCatName val="0"/>
          <c:showSerName val="0"/>
          <c:showPercent val="0"/>
          <c:showBubbleSize val="0"/>
        </c:dLbls>
        <c:gapWidth val="219"/>
        <c:overlap val="-27"/>
        <c:axId val="2021880784"/>
        <c:axId val="2021906656"/>
      </c:barChart>
      <c:catAx>
        <c:axId val="2021880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pl-PL"/>
          </a:p>
        </c:txPr>
        <c:crossAx val="2021906656"/>
        <c:crosses val="autoZero"/>
        <c:auto val="1"/>
        <c:lblAlgn val="ctr"/>
        <c:lblOffset val="100"/>
        <c:noMultiLvlLbl val="0"/>
      </c:catAx>
      <c:valAx>
        <c:axId val="20219066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pl-PL"/>
          </a:p>
        </c:txPr>
        <c:crossAx val="2021880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l-P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51217" cy="497127"/>
          </a:xfrm>
          <a:prstGeom prst="rect">
            <a:avLst/>
          </a:prstGeom>
        </p:spPr>
        <p:txBody>
          <a:bodyPr vert="horz" lIns="91870" tIns="45935" rIns="91870" bIns="45935" rtlCol="0"/>
          <a:lstStyle>
            <a:lvl1pPr algn="l" fontAlgn="auto">
              <a:spcBef>
                <a:spcPts val="0"/>
              </a:spcBef>
              <a:spcAft>
                <a:spcPts val="0"/>
              </a:spcAft>
              <a:defRPr sz="1200">
                <a:latin typeface="+mn-lt"/>
              </a:defRPr>
            </a:lvl1pPr>
          </a:lstStyle>
          <a:p>
            <a:pPr>
              <a:defRPr/>
            </a:pPr>
            <a:endParaRPr lang="en-GB"/>
          </a:p>
        </p:txBody>
      </p:sp>
      <p:sp>
        <p:nvSpPr>
          <p:cNvPr id="3" name="Symbol zastępczy daty 2"/>
          <p:cNvSpPr>
            <a:spLocks noGrp="1"/>
          </p:cNvSpPr>
          <p:nvPr>
            <p:ph type="dt" idx="1"/>
          </p:nvPr>
        </p:nvSpPr>
        <p:spPr>
          <a:xfrm>
            <a:off x="3855981" y="0"/>
            <a:ext cx="2951217" cy="497127"/>
          </a:xfrm>
          <a:prstGeom prst="rect">
            <a:avLst/>
          </a:prstGeom>
        </p:spPr>
        <p:txBody>
          <a:bodyPr vert="horz" lIns="91870" tIns="45935" rIns="91870" bIns="45935" rtlCol="0"/>
          <a:lstStyle>
            <a:lvl1pPr algn="r" fontAlgn="auto">
              <a:spcBef>
                <a:spcPts val="0"/>
              </a:spcBef>
              <a:spcAft>
                <a:spcPts val="0"/>
              </a:spcAft>
              <a:defRPr sz="1200" smtClean="0">
                <a:latin typeface="+mn-lt"/>
              </a:defRPr>
            </a:lvl1pPr>
          </a:lstStyle>
          <a:p>
            <a:pPr>
              <a:defRPr/>
            </a:pPr>
            <a:fld id="{FF9732C6-5EE3-4023-AFF6-319AAE8CC246}" type="datetimeFigureOut">
              <a:rPr lang="en-GB"/>
              <a:pPr>
                <a:defRPr/>
              </a:pPr>
              <a:t>07/02/2022</a:t>
            </a:fld>
            <a:endParaRPr lang="en-GB"/>
          </a:p>
        </p:txBody>
      </p:sp>
      <p:sp>
        <p:nvSpPr>
          <p:cNvPr id="4" name="Symbol zastępczy obrazu slajdu 3"/>
          <p:cNvSpPr>
            <a:spLocks noGrp="1" noRot="1" noChangeAspect="1"/>
          </p:cNvSpPr>
          <p:nvPr>
            <p:ph type="sldImg" idx="2"/>
          </p:nvPr>
        </p:nvSpPr>
        <p:spPr>
          <a:xfrm>
            <a:off x="68263" y="744538"/>
            <a:ext cx="6672262" cy="3729037"/>
          </a:xfrm>
          <a:prstGeom prst="rect">
            <a:avLst/>
          </a:prstGeom>
          <a:noFill/>
          <a:ln w="12700">
            <a:solidFill>
              <a:prstClr val="black"/>
            </a:solidFill>
          </a:ln>
        </p:spPr>
        <p:txBody>
          <a:bodyPr vert="horz" lIns="91870" tIns="45935" rIns="91870" bIns="45935" rtlCol="0" anchor="ctr"/>
          <a:lstStyle/>
          <a:p>
            <a:pPr lvl="0"/>
            <a:endParaRPr lang="en-GB" noProof="0"/>
          </a:p>
        </p:txBody>
      </p:sp>
      <p:sp>
        <p:nvSpPr>
          <p:cNvPr id="5" name="Symbol zastępczy notatek 4"/>
          <p:cNvSpPr>
            <a:spLocks noGrp="1"/>
          </p:cNvSpPr>
          <p:nvPr>
            <p:ph type="body" sz="quarter" idx="3"/>
          </p:nvPr>
        </p:nvSpPr>
        <p:spPr>
          <a:xfrm>
            <a:off x="680562" y="4721900"/>
            <a:ext cx="5447666" cy="4474136"/>
          </a:xfrm>
          <a:prstGeom prst="rect">
            <a:avLst/>
          </a:prstGeom>
        </p:spPr>
        <p:txBody>
          <a:bodyPr vert="horz" lIns="91870" tIns="45935" rIns="91870" bIns="45935" rtlCol="0">
            <a:normAutofit/>
          </a:bodyPr>
          <a:lstStyle/>
          <a:p>
            <a:pPr lvl="0"/>
            <a:r>
              <a:rPr lang="pl-PL" noProof="0"/>
              <a:t>Kliknij, aby edytować style wzorca tekstu</a:t>
            </a:r>
          </a:p>
          <a:p>
            <a:pPr lvl="1"/>
            <a:r>
              <a:rPr lang="pl-PL" noProof="0"/>
              <a:t>Drugi poziom</a:t>
            </a:r>
          </a:p>
          <a:p>
            <a:pPr lvl="2"/>
            <a:r>
              <a:rPr lang="pl-PL" noProof="0"/>
              <a:t>Trzeci poziom</a:t>
            </a:r>
          </a:p>
          <a:p>
            <a:pPr lvl="3"/>
            <a:r>
              <a:rPr lang="pl-PL" noProof="0"/>
              <a:t>Czwarty poziom</a:t>
            </a:r>
          </a:p>
          <a:p>
            <a:pPr lvl="4"/>
            <a:r>
              <a:rPr lang="pl-PL" noProof="0"/>
              <a:t>Piąty poziom</a:t>
            </a:r>
            <a:endParaRPr lang="en-GB" noProof="0"/>
          </a:p>
        </p:txBody>
      </p:sp>
      <p:sp>
        <p:nvSpPr>
          <p:cNvPr id="6" name="Symbol zastępczy stopki 5"/>
          <p:cNvSpPr>
            <a:spLocks noGrp="1"/>
          </p:cNvSpPr>
          <p:nvPr>
            <p:ph type="ftr" sz="quarter" idx="4"/>
          </p:nvPr>
        </p:nvSpPr>
        <p:spPr>
          <a:xfrm>
            <a:off x="0" y="9442200"/>
            <a:ext cx="2951217" cy="497126"/>
          </a:xfrm>
          <a:prstGeom prst="rect">
            <a:avLst/>
          </a:prstGeom>
        </p:spPr>
        <p:txBody>
          <a:bodyPr vert="horz" lIns="91870" tIns="45935" rIns="91870" bIns="45935" rtlCol="0" anchor="b"/>
          <a:lstStyle>
            <a:lvl1pPr algn="l" fontAlgn="auto">
              <a:spcBef>
                <a:spcPts val="0"/>
              </a:spcBef>
              <a:spcAft>
                <a:spcPts val="0"/>
              </a:spcAft>
              <a:defRPr sz="1200">
                <a:latin typeface="+mn-lt"/>
              </a:defRPr>
            </a:lvl1pPr>
          </a:lstStyle>
          <a:p>
            <a:pPr>
              <a:defRPr/>
            </a:pPr>
            <a:endParaRPr lang="en-GB"/>
          </a:p>
        </p:txBody>
      </p:sp>
      <p:sp>
        <p:nvSpPr>
          <p:cNvPr id="7" name="Symbol zastępczy numeru slajdu 6"/>
          <p:cNvSpPr>
            <a:spLocks noGrp="1"/>
          </p:cNvSpPr>
          <p:nvPr>
            <p:ph type="sldNum" sz="quarter" idx="5"/>
          </p:nvPr>
        </p:nvSpPr>
        <p:spPr>
          <a:xfrm>
            <a:off x="3855981" y="9442200"/>
            <a:ext cx="2951217" cy="497126"/>
          </a:xfrm>
          <a:prstGeom prst="rect">
            <a:avLst/>
          </a:prstGeom>
        </p:spPr>
        <p:txBody>
          <a:bodyPr vert="horz" lIns="91870" tIns="45935" rIns="91870" bIns="45935" rtlCol="0" anchor="b"/>
          <a:lstStyle>
            <a:lvl1pPr algn="r" fontAlgn="auto">
              <a:spcBef>
                <a:spcPts val="0"/>
              </a:spcBef>
              <a:spcAft>
                <a:spcPts val="0"/>
              </a:spcAft>
              <a:defRPr sz="1200" smtClean="0">
                <a:latin typeface="+mn-lt"/>
              </a:defRPr>
            </a:lvl1pPr>
          </a:lstStyle>
          <a:p>
            <a:pPr>
              <a:defRPr/>
            </a:pPr>
            <a:fld id="{249C820E-A017-43E6-AEB5-72B5AF6D9283}" type="slidenum">
              <a:rPr lang="en-GB"/>
              <a:pPr>
                <a:defRPr/>
              </a:pPr>
              <a:t>‹#›</a:t>
            </a:fld>
            <a:endParaRPr lang="en-GB"/>
          </a:p>
        </p:txBody>
      </p:sp>
    </p:spTree>
    <p:extLst>
      <p:ext uri="{BB962C8B-B14F-4D97-AF65-F5344CB8AC3E}">
        <p14:creationId xmlns:p14="http://schemas.microsoft.com/office/powerpoint/2010/main" val="236743123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600" kern="1200">
        <a:solidFill>
          <a:schemeClr val="tx1"/>
        </a:solidFill>
        <a:latin typeface="+mn-lt"/>
        <a:ea typeface="+mn-ea"/>
        <a:cs typeface="+mn-cs"/>
      </a:defRPr>
    </a:lvl1pPr>
    <a:lvl2pPr marL="610591" algn="l" rtl="0" fontAlgn="base">
      <a:spcBef>
        <a:spcPct val="30000"/>
      </a:spcBef>
      <a:spcAft>
        <a:spcPct val="0"/>
      </a:spcAft>
      <a:defRPr sz="1600" kern="1200">
        <a:solidFill>
          <a:schemeClr val="tx1"/>
        </a:solidFill>
        <a:latin typeface="+mn-lt"/>
        <a:ea typeface="+mn-ea"/>
        <a:cs typeface="+mn-cs"/>
      </a:defRPr>
    </a:lvl2pPr>
    <a:lvl3pPr marL="1221181" algn="l" rtl="0" fontAlgn="base">
      <a:spcBef>
        <a:spcPct val="30000"/>
      </a:spcBef>
      <a:spcAft>
        <a:spcPct val="0"/>
      </a:spcAft>
      <a:defRPr sz="1600" kern="1200">
        <a:solidFill>
          <a:schemeClr val="tx1"/>
        </a:solidFill>
        <a:latin typeface="+mn-lt"/>
        <a:ea typeface="+mn-ea"/>
        <a:cs typeface="+mn-cs"/>
      </a:defRPr>
    </a:lvl3pPr>
    <a:lvl4pPr marL="1831772" algn="l" rtl="0" fontAlgn="base">
      <a:spcBef>
        <a:spcPct val="30000"/>
      </a:spcBef>
      <a:spcAft>
        <a:spcPct val="0"/>
      </a:spcAft>
      <a:defRPr sz="1600" kern="1200">
        <a:solidFill>
          <a:schemeClr val="tx1"/>
        </a:solidFill>
        <a:latin typeface="+mn-lt"/>
        <a:ea typeface="+mn-ea"/>
        <a:cs typeface="+mn-cs"/>
      </a:defRPr>
    </a:lvl4pPr>
    <a:lvl5pPr marL="2442362" algn="l" rtl="0" fontAlgn="base">
      <a:spcBef>
        <a:spcPct val="30000"/>
      </a:spcBef>
      <a:spcAft>
        <a:spcPct val="0"/>
      </a:spcAft>
      <a:defRPr sz="1600" kern="1200">
        <a:solidFill>
          <a:schemeClr val="tx1"/>
        </a:solidFill>
        <a:latin typeface="+mn-lt"/>
        <a:ea typeface="+mn-ea"/>
        <a:cs typeface="+mn-cs"/>
      </a:defRPr>
    </a:lvl5pPr>
    <a:lvl6pPr marL="3052953" algn="l" defTabSz="1221181" rtl="0" eaLnBrk="1" latinLnBrk="0" hangingPunct="1">
      <a:defRPr sz="1600" kern="1200">
        <a:solidFill>
          <a:schemeClr val="tx1"/>
        </a:solidFill>
        <a:latin typeface="+mn-lt"/>
        <a:ea typeface="+mn-ea"/>
        <a:cs typeface="+mn-cs"/>
      </a:defRPr>
    </a:lvl6pPr>
    <a:lvl7pPr marL="3663544" algn="l" defTabSz="1221181" rtl="0" eaLnBrk="1" latinLnBrk="0" hangingPunct="1">
      <a:defRPr sz="1600" kern="1200">
        <a:solidFill>
          <a:schemeClr val="tx1"/>
        </a:solidFill>
        <a:latin typeface="+mn-lt"/>
        <a:ea typeface="+mn-ea"/>
        <a:cs typeface="+mn-cs"/>
      </a:defRPr>
    </a:lvl7pPr>
    <a:lvl8pPr marL="4274134" algn="l" defTabSz="1221181" rtl="0" eaLnBrk="1" latinLnBrk="0" hangingPunct="1">
      <a:defRPr sz="1600" kern="1200">
        <a:solidFill>
          <a:schemeClr val="tx1"/>
        </a:solidFill>
        <a:latin typeface="+mn-lt"/>
        <a:ea typeface="+mn-ea"/>
        <a:cs typeface="+mn-cs"/>
      </a:defRPr>
    </a:lvl8pPr>
    <a:lvl9pPr marL="4884725" algn="l" defTabSz="1221181"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5"/>
          </p:nvPr>
        </p:nvSpPr>
        <p:spPr/>
        <p:txBody>
          <a:bodyPr/>
          <a:lstStyle/>
          <a:p>
            <a:pPr>
              <a:defRPr/>
            </a:pPr>
            <a:fld id="{249C820E-A017-43E6-AEB5-72B5AF6D9283}" type="slidenum">
              <a:rPr lang="en-GB" smtClean="0"/>
              <a:pPr>
                <a:defRPr/>
              </a:pPr>
              <a:t>1</a:t>
            </a:fld>
            <a:endParaRPr lang="en-GB"/>
          </a:p>
        </p:txBody>
      </p:sp>
    </p:spTree>
    <p:extLst>
      <p:ext uri="{BB962C8B-B14F-4D97-AF65-F5344CB8AC3E}">
        <p14:creationId xmlns:p14="http://schemas.microsoft.com/office/powerpoint/2010/main" val="507454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5"/>
          </p:nvPr>
        </p:nvSpPr>
        <p:spPr/>
        <p:txBody>
          <a:bodyPr/>
          <a:lstStyle/>
          <a:p>
            <a:fld id="{5B502267-8D89-4D49-8339-FC8D644EBCBE}" type="slidenum">
              <a:rPr lang="en-GB" smtClean="0"/>
              <a:t>2</a:t>
            </a:fld>
            <a:endParaRPr lang="en-GB"/>
          </a:p>
        </p:txBody>
      </p:sp>
    </p:spTree>
    <p:extLst>
      <p:ext uri="{BB962C8B-B14F-4D97-AF65-F5344CB8AC3E}">
        <p14:creationId xmlns:p14="http://schemas.microsoft.com/office/powerpoint/2010/main" val="346537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5"/>
          </p:nvPr>
        </p:nvSpPr>
        <p:spPr/>
        <p:txBody>
          <a:bodyPr/>
          <a:lstStyle/>
          <a:p>
            <a:fld id="{5B502267-8D89-4D49-8339-FC8D644EBCBE}" type="slidenum">
              <a:rPr lang="en-GB" smtClean="0"/>
              <a:t>3</a:t>
            </a:fld>
            <a:endParaRPr lang="en-GB"/>
          </a:p>
        </p:txBody>
      </p:sp>
    </p:spTree>
    <p:extLst>
      <p:ext uri="{BB962C8B-B14F-4D97-AF65-F5344CB8AC3E}">
        <p14:creationId xmlns:p14="http://schemas.microsoft.com/office/powerpoint/2010/main" val="3235920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5"/>
          </p:nvPr>
        </p:nvSpPr>
        <p:spPr/>
        <p:txBody>
          <a:bodyPr/>
          <a:lstStyle/>
          <a:p>
            <a:pPr>
              <a:defRPr/>
            </a:pPr>
            <a:fld id="{249C820E-A017-43E6-AEB5-72B5AF6D9283}" type="slidenum">
              <a:rPr lang="en-GB" smtClean="0"/>
              <a:pPr>
                <a:defRPr/>
              </a:pPr>
              <a:t>7</a:t>
            </a:fld>
            <a:endParaRPr lang="en-GB"/>
          </a:p>
        </p:txBody>
      </p:sp>
    </p:spTree>
    <p:extLst>
      <p:ext uri="{BB962C8B-B14F-4D97-AF65-F5344CB8AC3E}">
        <p14:creationId xmlns:p14="http://schemas.microsoft.com/office/powerpoint/2010/main" val="1969617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918091" y="2125010"/>
            <a:ext cx="10405031" cy="1466282"/>
          </a:xfrm>
        </p:spPr>
        <p:txBody>
          <a:bodyPr/>
          <a:lstStyle>
            <a:lvl1pPr>
              <a:defRPr sz="5600" b="1" cap="none" spc="0">
                <a:ln w="12700">
                  <a:solidFill>
                    <a:schemeClr val="tx2">
                      <a:satMod val="155000"/>
                    </a:schemeClr>
                  </a:solidFill>
                  <a:prstDash val="solid"/>
                </a:ln>
                <a:solidFill>
                  <a:schemeClr val="tx2">
                    <a:lumMod val="50000"/>
                  </a:schemeClr>
                </a:solidFill>
                <a:effectLst>
                  <a:outerShdw blurRad="41275" dist="20320" dir="1800000" algn="tl" rotWithShape="0">
                    <a:srgbClr val="000000">
                      <a:alpha val="40000"/>
                    </a:srgbClr>
                  </a:outerShdw>
                </a:effectLst>
              </a:defRPr>
            </a:lvl1pPr>
          </a:lstStyle>
          <a:p>
            <a:r>
              <a:rPr lang="pl-PL" dirty="0"/>
              <a:t>Kliknij, aby edytować styl</a:t>
            </a:r>
          </a:p>
        </p:txBody>
      </p:sp>
      <p:sp>
        <p:nvSpPr>
          <p:cNvPr id="3" name="Podtytuł 2"/>
          <p:cNvSpPr>
            <a:spLocks noGrp="1"/>
          </p:cNvSpPr>
          <p:nvPr>
            <p:ph type="subTitle" idx="1"/>
          </p:nvPr>
        </p:nvSpPr>
        <p:spPr>
          <a:xfrm>
            <a:off x="1836182" y="3876305"/>
            <a:ext cx="8568849" cy="1748137"/>
          </a:xfrm>
        </p:spPr>
        <p:txBody>
          <a:bodyPr/>
          <a:lstStyle>
            <a:lvl1pPr marL="0" indent="0" algn="ctr">
              <a:buNone/>
              <a:defRPr b="1" cap="none" spc="0">
                <a:ln w="12700">
                  <a:solidFill>
                    <a:schemeClr val="tx2">
                      <a:satMod val="155000"/>
                    </a:schemeClr>
                  </a:solidFill>
                  <a:prstDash val="solid"/>
                </a:ln>
                <a:solidFill>
                  <a:schemeClr val="tx2">
                    <a:lumMod val="60000"/>
                    <a:lumOff val="40000"/>
                  </a:schemeClr>
                </a:solidFill>
                <a:effectLst>
                  <a:outerShdw blurRad="41275" dist="20320" dir="1800000" algn="tl" rotWithShape="0">
                    <a:srgbClr val="000000">
                      <a:alpha val="40000"/>
                    </a:srgbClr>
                  </a:outerShdw>
                </a:effectLst>
              </a:defRPr>
            </a:lvl1pPr>
            <a:lvl2pPr marL="610591" indent="0" algn="ctr">
              <a:buNone/>
              <a:defRPr>
                <a:solidFill>
                  <a:schemeClr val="tx1">
                    <a:tint val="75000"/>
                  </a:schemeClr>
                </a:solidFill>
              </a:defRPr>
            </a:lvl2pPr>
            <a:lvl3pPr marL="1221181" indent="0" algn="ctr">
              <a:buNone/>
              <a:defRPr>
                <a:solidFill>
                  <a:schemeClr val="tx1">
                    <a:tint val="75000"/>
                  </a:schemeClr>
                </a:solidFill>
              </a:defRPr>
            </a:lvl3pPr>
            <a:lvl4pPr marL="1831772" indent="0" algn="ctr">
              <a:buNone/>
              <a:defRPr>
                <a:solidFill>
                  <a:schemeClr val="tx1">
                    <a:tint val="75000"/>
                  </a:schemeClr>
                </a:solidFill>
              </a:defRPr>
            </a:lvl4pPr>
            <a:lvl5pPr marL="2442362" indent="0" algn="ctr">
              <a:buNone/>
              <a:defRPr>
                <a:solidFill>
                  <a:schemeClr val="tx1">
                    <a:tint val="75000"/>
                  </a:schemeClr>
                </a:solidFill>
              </a:defRPr>
            </a:lvl5pPr>
            <a:lvl6pPr marL="3052953" indent="0" algn="ctr">
              <a:buNone/>
              <a:defRPr>
                <a:solidFill>
                  <a:schemeClr val="tx1">
                    <a:tint val="75000"/>
                  </a:schemeClr>
                </a:solidFill>
              </a:defRPr>
            </a:lvl6pPr>
            <a:lvl7pPr marL="3663544" indent="0" algn="ctr">
              <a:buNone/>
              <a:defRPr>
                <a:solidFill>
                  <a:schemeClr val="tx1">
                    <a:tint val="75000"/>
                  </a:schemeClr>
                </a:solidFill>
              </a:defRPr>
            </a:lvl7pPr>
            <a:lvl8pPr marL="4274134" indent="0" algn="ctr">
              <a:buNone/>
              <a:defRPr>
                <a:solidFill>
                  <a:schemeClr val="tx1">
                    <a:tint val="75000"/>
                  </a:schemeClr>
                </a:solidFill>
              </a:defRPr>
            </a:lvl8pPr>
            <a:lvl9pPr marL="4884725" indent="0" algn="ctr">
              <a:buNone/>
              <a:defRPr>
                <a:solidFill>
                  <a:schemeClr val="tx1">
                    <a:tint val="75000"/>
                  </a:schemeClr>
                </a:solidFill>
              </a:defRPr>
            </a:lvl9pPr>
          </a:lstStyle>
          <a:p>
            <a:r>
              <a:rPr lang="pl-PL" dirty="0"/>
              <a:t>Kliknij, aby edytować styl wzorca podtytułu</a:t>
            </a:r>
          </a:p>
        </p:txBody>
      </p:sp>
      <p:sp>
        <p:nvSpPr>
          <p:cNvPr id="4" name="Symbol zastępczy daty 3"/>
          <p:cNvSpPr>
            <a:spLocks noGrp="1"/>
          </p:cNvSpPr>
          <p:nvPr>
            <p:ph type="dt" sz="half" idx="10"/>
          </p:nvPr>
        </p:nvSpPr>
        <p:spPr/>
        <p:txBody>
          <a:bodyPr/>
          <a:lstStyle>
            <a:lvl1pPr>
              <a:defRPr/>
            </a:lvl1pPr>
          </a:lstStyle>
          <a:p>
            <a:pPr>
              <a:defRPr/>
            </a:pPr>
            <a:fld id="{C01ACD7E-9CA6-4D84-AC2D-256D4C888850}" type="datetime4">
              <a:rPr lang="pl-PL" smtClean="0"/>
              <a:t>7 lutego 2022</a:t>
            </a:fld>
            <a:endParaRPr lang="pl-PL"/>
          </a:p>
        </p:txBody>
      </p:sp>
      <p:sp>
        <p:nvSpPr>
          <p:cNvPr id="5" name="Symbol zastępczy stopki 4"/>
          <p:cNvSpPr>
            <a:spLocks noGrp="1"/>
          </p:cNvSpPr>
          <p:nvPr>
            <p:ph type="ftr" sz="quarter" idx="11"/>
          </p:nvPr>
        </p:nvSpPr>
        <p:spPr/>
        <p:txBody>
          <a:bodyPr/>
          <a:lstStyle>
            <a:lvl1pPr>
              <a:defRPr/>
            </a:lvl1pPr>
          </a:lstStyle>
          <a:p>
            <a:pPr>
              <a:defRPr/>
            </a:pPr>
            <a:r>
              <a:rPr lang="pl-PL"/>
              <a:t>Zmiany w Prawie geodezyjnym i kartograficznym i innych przepisach, Warszawa - 11 września 2020 r.</a:t>
            </a:r>
          </a:p>
        </p:txBody>
      </p:sp>
      <p:sp>
        <p:nvSpPr>
          <p:cNvPr id="6" name="Symbol zastępczy numeru slajdu 5"/>
          <p:cNvSpPr>
            <a:spLocks noGrp="1"/>
          </p:cNvSpPr>
          <p:nvPr>
            <p:ph type="sldNum" sz="quarter" idx="12"/>
          </p:nvPr>
        </p:nvSpPr>
        <p:spPr/>
        <p:txBody>
          <a:bodyPr/>
          <a:lstStyle>
            <a:lvl1pPr>
              <a:defRPr/>
            </a:lvl1pPr>
          </a:lstStyle>
          <a:p>
            <a:pPr>
              <a:defRPr/>
            </a:pPr>
            <a:fld id="{C9771BE2-E29B-4A74-B61B-63AD4E09E0C5}" type="slidenum">
              <a:rPr lang="pl-PL"/>
              <a:pPr>
                <a:defRPr/>
              </a:pPr>
              <a:t>‹#›</a:t>
            </a:fld>
            <a:endParaRPr lang="pl-PL"/>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lvl1pPr>
              <a:defRPr/>
            </a:lvl1pPr>
          </a:lstStyle>
          <a:p>
            <a:pPr>
              <a:defRPr/>
            </a:pPr>
            <a:fld id="{2F1F80A2-7C19-422C-A0BE-FF70C82D3D95}" type="datetime4">
              <a:rPr lang="pl-PL" smtClean="0"/>
              <a:t>7 lutego 2022</a:t>
            </a:fld>
            <a:endParaRPr lang="pl-PL"/>
          </a:p>
        </p:txBody>
      </p:sp>
      <p:sp>
        <p:nvSpPr>
          <p:cNvPr id="5" name="Symbol zastępczy stopki 4"/>
          <p:cNvSpPr>
            <a:spLocks noGrp="1"/>
          </p:cNvSpPr>
          <p:nvPr>
            <p:ph type="ftr" sz="quarter" idx="11"/>
          </p:nvPr>
        </p:nvSpPr>
        <p:spPr/>
        <p:txBody>
          <a:bodyPr/>
          <a:lstStyle>
            <a:lvl1pPr>
              <a:defRPr/>
            </a:lvl1pPr>
          </a:lstStyle>
          <a:p>
            <a:pPr>
              <a:defRPr/>
            </a:pPr>
            <a:r>
              <a:rPr lang="pl-PL"/>
              <a:t>Zmiany w Prawie geodezyjnym i kartograficznym i innych przepisach, Warszawa - 11 września 2020 r.</a:t>
            </a:r>
          </a:p>
        </p:txBody>
      </p:sp>
      <p:sp>
        <p:nvSpPr>
          <p:cNvPr id="6" name="Symbol zastępczy numeru slajdu 5"/>
          <p:cNvSpPr>
            <a:spLocks noGrp="1"/>
          </p:cNvSpPr>
          <p:nvPr>
            <p:ph type="sldNum" sz="quarter" idx="12"/>
          </p:nvPr>
        </p:nvSpPr>
        <p:spPr/>
        <p:txBody>
          <a:bodyPr/>
          <a:lstStyle>
            <a:lvl1pPr>
              <a:defRPr/>
            </a:lvl1pPr>
          </a:lstStyle>
          <a:p>
            <a:pPr>
              <a:defRPr/>
            </a:pPr>
            <a:fld id="{2328A12D-C45E-4116-ABFD-23016FEFB7DA}" type="slidenum">
              <a:rPr lang="pl-PL"/>
              <a:pPr>
                <a:defRPr/>
              </a:pPr>
              <a:t>‹#›</a:t>
            </a:fld>
            <a:endParaRPr lang="pl-PL"/>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874879" y="1050064"/>
            <a:ext cx="2754273" cy="5060509"/>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612060" y="1050064"/>
            <a:ext cx="8058799" cy="5060509"/>
          </a:xfrm>
        </p:spPr>
        <p:txBody>
          <a:bodyPr vert="eaVert"/>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lvl1pPr>
              <a:defRPr/>
            </a:lvl1pPr>
          </a:lstStyle>
          <a:p>
            <a:pPr>
              <a:defRPr/>
            </a:pPr>
            <a:fld id="{FC7AA049-DA9C-4617-9293-91CA439F4D37}" type="datetime4">
              <a:rPr lang="pl-PL" smtClean="0"/>
              <a:t>7 lutego 2022</a:t>
            </a:fld>
            <a:endParaRPr lang="pl-PL"/>
          </a:p>
        </p:txBody>
      </p:sp>
      <p:sp>
        <p:nvSpPr>
          <p:cNvPr id="5" name="Symbol zastępczy stopki 4"/>
          <p:cNvSpPr>
            <a:spLocks noGrp="1"/>
          </p:cNvSpPr>
          <p:nvPr>
            <p:ph type="ftr" sz="quarter" idx="11"/>
          </p:nvPr>
        </p:nvSpPr>
        <p:spPr/>
        <p:txBody>
          <a:bodyPr/>
          <a:lstStyle>
            <a:lvl1pPr>
              <a:defRPr/>
            </a:lvl1pPr>
          </a:lstStyle>
          <a:p>
            <a:pPr>
              <a:defRPr/>
            </a:pPr>
            <a:r>
              <a:rPr lang="pl-PL"/>
              <a:t>Zmiany w Prawie geodezyjnym i kartograficznym i innych przepisach, Warszawa - 11 września 2020 r.</a:t>
            </a:r>
          </a:p>
        </p:txBody>
      </p:sp>
      <p:sp>
        <p:nvSpPr>
          <p:cNvPr id="6" name="Symbol zastępczy numeru slajdu 5"/>
          <p:cNvSpPr>
            <a:spLocks noGrp="1"/>
          </p:cNvSpPr>
          <p:nvPr>
            <p:ph type="sldNum" sz="quarter" idx="12"/>
          </p:nvPr>
        </p:nvSpPr>
        <p:spPr/>
        <p:txBody>
          <a:bodyPr/>
          <a:lstStyle>
            <a:lvl1pPr>
              <a:defRPr/>
            </a:lvl1pPr>
          </a:lstStyle>
          <a:p>
            <a:pPr>
              <a:defRPr/>
            </a:pPr>
            <a:fld id="{4622C844-94EA-4269-B0CF-815F04137E2E}" type="slidenum">
              <a:rPr lang="pl-PL"/>
              <a:pPr>
                <a:defRPr/>
              </a:pPr>
              <a:t>‹#›</a:t>
            </a:fld>
            <a:endParaRPr lang="pl-PL"/>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a:xfrm>
            <a:off x="612060" y="6340167"/>
            <a:ext cx="1266626" cy="364196"/>
          </a:xfrm>
        </p:spPr>
        <p:txBody>
          <a:bodyPr/>
          <a:lstStyle>
            <a:lvl1pPr>
              <a:defRPr/>
            </a:lvl1pPr>
          </a:lstStyle>
          <a:p>
            <a:pPr>
              <a:defRPr/>
            </a:pPr>
            <a:fld id="{ACC07F26-C4D2-42E1-A8CE-CBAE95BD3E1F}" type="datetime4">
              <a:rPr lang="pl-PL" smtClean="0"/>
              <a:t>7 lutego 2022</a:t>
            </a:fld>
            <a:endParaRPr lang="pl-PL" dirty="0"/>
          </a:p>
        </p:txBody>
      </p:sp>
      <p:sp>
        <p:nvSpPr>
          <p:cNvPr id="3" name="Symbol zastępczy stopki 2"/>
          <p:cNvSpPr>
            <a:spLocks noGrp="1"/>
          </p:cNvSpPr>
          <p:nvPr>
            <p:ph type="ftr" sz="quarter" idx="11"/>
          </p:nvPr>
        </p:nvSpPr>
        <p:spPr>
          <a:xfrm>
            <a:off x="2456751" y="6340167"/>
            <a:ext cx="8290447" cy="364196"/>
          </a:xfrm>
        </p:spPr>
        <p:txBody>
          <a:bodyPr/>
          <a:lstStyle>
            <a:lvl1pPr>
              <a:defRPr/>
            </a:lvl1pPr>
          </a:lstStyle>
          <a:p>
            <a:pPr>
              <a:defRPr/>
            </a:pPr>
            <a:r>
              <a:rPr lang="pl-PL"/>
              <a:t>Zmiany w Prawie geodezyjnym i kartograficznym i innych przepisach, Warszawa - 11 września 2020 r.</a:t>
            </a:r>
          </a:p>
        </p:txBody>
      </p:sp>
      <p:sp>
        <p:nvSpPr>
          <p:cNvPr id="4" name="Symbol zastępczy numeru slajdu 3"/>
          <p:cNvSpPr>
            <a:spLocks noGrp="1"/>
          </p:cNvSpPr>
          <p:nvPr>
            <p:ph type="sldNum" sz="quarter" idx="12"/>
          </p:nvPr>
        </p:nvSpPr>
        <p:spPr>
          <a:xfrm>
            <a:off x="11036227" y="6340167"/>
            <a:ext cx="592933" cy="364196"/>
          </a:xfrm>
        </p:spPr>
        <p:txBody>
          <a:bodyPr/>
          <a:lstStyle>
            <a:lvl1pPr>
              <a:defRPr/>
            </a:lvl1pPr>
          </a:lstStyle>
          <a:p>
            <a:pPr>
              <a:defRPr/>
            </a:pPr>
            <a:fld id="{C87B8314-00D9-41C6-80EB-9021E2BF1F31}" type="slidenum">
              <a:rPr lang="pl-PL"/>
              <a:pPr>
                <a:defRPr/>
              </a:pPr>
              <a:t>‹#›</a:t>
            </a:fld>
            <a:endParaRPr lang="pl-P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lvl1pPr>
              <a:defRPr>
                <a:solidFill>
                  <a:schemeClr val="tx2">
                    <a:lumMod val="75000"/>
                  </a:schemeClr>
                </a:solidFill>
              </a:defRPr>
            </a:lvl1pPr>
            <a:lvl2pPr>
              <a:defRPr>
                <a:solidFill>
                  <a:schemeClr val="tx2">
                    <a:lumMod val="75000"/>
                  </a:schemeClr>
                </a:solidFill>
              </a:defRPr>
            </a:lvl2pPr>
            <a:lvl3pPr>
              <a:defRPr>
                <a:solidFill>
                  <a:schemeClr val="tx2">
                    <a:lumMod val="75000"/>
                  </a:schemeClr>
                </a:solidFill>
              </a:defRPr>
            </a:lvl3pPr>
            <a:lvl4pPr>
              <a:defRPr>
                <a:solidFill>
                  <a:schemeClr val="tx2">
                    <a:lumMod val="75000"/>
                  </a:schemeClr>
                </a:solidFill>
              </a:defRPr>
            </a:lvl4pPr>
            <a:lvl5pPr>
              <a:defRPr>
                <a:solidFill>
                  <a:schemeClr val="tx2">
                    <a:lumMod val="75000"/>
                  </a:schemeClr>
                </a:solidFill>
              </a:defRPr>
            </a:lvl5p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lvl1pPr>
              <a:defRPr/>
            </a:lvl1pPr>
          </a:lstStyle>
          <a:p>
            <a:pPr>
              <a:defRPr/>
            </a:pPr>
            <a:fld id="{4447CA61-4E50-446A-AF33-C6082833AEE5}" type="datetime4">
              <a:rPr lang="pl-PL" smtClean="0"/>
              <a:t>7 lutego 2022</a:t>
            </a:fld>
            <a:endParaRPr lang="pl-PL" dirty="0"/>
          </a:p>
        </p:txBody>
      </p:sp>
      <p:sp>
        <p:nvSpPr>
          <p:cNvPr id="5" name="Symbol zastępczy stopki 4"/>
          <p:cNvSpPr>
            <a:spLocks noGrp="1"/>
          </p:cNvSpPr>
          <p:nvPr>
            <p:ph type="ftr" sz="quarter" idx="11"/>
          </p:nvPr>
        </p:nvSpPr>
        <p:spPr/>
        <p:txBody>
          <a:bodyPr/>
          <a:lstStyle>
            <a:lvl1pPr>
              <a:defRPr/>
            </a:lvl1pPr>
          </a:lstStyle>
          <a:p>
            <a:pPr>
              <a:defRPr/>
            </a:pPr>
            <a:r>
              <a:rPr lang="pl-PL"/>
              <a:t>Zmiany w Prawie geodezyjnym i kartograficznym i innych przepisach, Warszawa - 11 września 2020 r.</a:t>
            </a:r>
          </a:p>
        </p:txBody>
      </p:sp>
      <p:sp>
        <p:nvSpPr>
          <p:cNvPr id="6" name="Symbol zastępczy numeru slajdu 5"/>
          <p:cNvSpPr>
            <a:spLocks noGrp="1"/>
          </p:cNvSpPr>
          <p:nvPr>
            <p:ph type="sldNum" sz="quarter" idx="12"/>
          </p:nvPr>
        </p:nvSpPr>
        <p:spPr/>
        <p:txBody>
          <a:bodyPr/>
          <a:lstStyle>
            <a:lvl1pPr>
              <a:defRPr/>
            </a:lvl1pPr>
          </a:lstStyle>
          <a:p>
            <a:pPr>
              <a:defRPr/>
            </a:pPr>
            <a:fld id="{1F05A1F5-510B-43E5-8CD7-A93D3105A1AF}" type="slidenum">
              <a:rPr lang="pl-PL"/>
              <a:pPr>
                <a:defRPr/>
              </a:pPr>
              <a:t>‹#›</a:t>
            </a:fld>
            <a:endParaRPr lang="pl-P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966978" y="4395687"/>
            <a:ext cx="10405031" cy="1358607"/>
          </a:xfrm>
        </p:spPr>
        <p:txBody>
          <a:bodyPr anchor="t"/>
          <a:lstStyle>
            <a:lvl1pPr algn="l">
              <a:defRPr sz="5300" b="1" cap="all"/>
            </a:lvl1pPr>
          </a:lstStyle>
          <a:p>
            <a:r>
              <a:rPr lang="pl-PL" dirty="0"/>
              <a:t>Kliknij, aby edytować styl</a:t>
            </a:r>
          </a:p>
        </p:txBody>
      </p:sp>
      <p:sp>
        <p:nvSpPr>
          <p:cNvPr id="3" name="Symbol zastępczy tekstu 2"/>
          <p:cNvSpPr>
            <a:spLocks noGrp="1"/>
          </p:cNvSpPr>
          <p:nvPr>
            <p:ph type="body" idx="1"/>
          </p:nvPr>
        </p:nvSpPr>
        <p:spPr>
          <a:xfrm>
            <a:off x="966978" y="2899318"/>
            <a:ext cx="10405031" cy="1496367"/>
          </a:xfrm>
        </p:spPr>
        <p:txBody>
          <a:bodyPr anchor="b"/>
          <a:lstStyle>
            <a:lvl1pPr marL="0" indent="0">
              <a:buNone/>
              <a:defRPr sz="2700">
                <a:solidFill>
                  <a:schemeClr val="tx1">
                    <a:tint val="75000"/>
                  </a:schemeClr>
                </a:solidFill>
              </a:defRPr>
            </a:lvl1pPr>
            <a:lvl2pPr marL="610591" indent="0">
              <a:buNone/>
              <a:defRPr sz="2400">
                <a:solidFill>
                  <a:schemeClr val="tx1">
                    <a:tint val="75000"/>
                  </a:schemeClr>
                </a:solidFill>
              </a:defRPr>
            </a:lvl2pPr>
            <a:lvl3pPr marL="1221181" indent="0">
              <a:buNone/>
              <a:defRPr sz="2100">
                <a:solidFill>
                  <a:schemeClr val="tx1">
                    <a:tint val="75000"/>
                  </a:schemeClr>
                </a:solidFill>
              </a:defRPr>
            </a:lvl3pPr>
            <a:lvl4pPr marL="1831772" indent="0">
              <a:buNone/>
              <a:defRPr sz="1900">
                <a:solidFill>
                  <a:schemeClr val="tx1">
                    <a:tint val="75000"/>
                  </a:schemeClr>
                </a:solidFill>
              </a:defRPr>
            </a:lvl4pPr>
            <a:lvl5pPr marL="2442362" indent="0">
              <a:buNone/>
              <a:defRPr sz="1900">
                <a:solidFill>
                  <a:schemeClr val="tx1">
                    <a:tint val="75000"/>
                  </a:schemeClr>
                </a:solidFill>
              </a:defRPr>
            </a:lvl5pPr>
            <a:lvl6pPr marL="3052953" indent="0">
              <a:buNone/>
              <a:defRPr sz="1900">
                <a:solidFill>
                  <a:schemeClr val="tx1">
                    <a:tint val="75000"/>
                  </a:schemeClr>
                </a:solidFill>
              </a:defRPr>
            </a:lvl6pPr>
            <a:lvl7pPr marL="3663544" indent="0">
              <a:buNone/>
              <a:defRPr sz="1900">
                <a:solidFill>
                  <a:schemeClr val="tx1">
                    <a:tint val="75000"/>
                  </a:schemeClr>
                </a:solidFill>
              </a:defRPr>
            </a:lvl7pPr>
            <a:lvl8pPr marL="4274134" indent="0">
              <a:buNone/>
              <a:defRPr sz="1900">
                <a:solidFill>
                  <a:schemeClr val="tx1">
                    <a:tint val="75000"/>
                  </a:schemeClr>
                </a:solidFill>
              </a:defRPr>
            </a:lvl8pPr>
            <a:lvl9pPr marL="4884725" indent="0">
              <a:buNone/>
              <a:defRPr sz="1900">
                <a:solidFill>
                  <a:schemeClr val="tx1">
                    <a:tint val="75000"/>
                  </a:schemeClr>
                </a:solidFill>
              </a:defRPr>
            </a:lvl9pPr>
          </a:lstStyle>
          <a:p>
            <a:pPr lvl="0"/>
            <a:r>
              <a:rPr lang="pl-PL"/>
              <a:t>Kliknij, aby edytować style wzorca tekstu</a:t>
            </a:r>
          </a:p>
        </p:txBody>
      </p:sp>
      <p:sp>
        <p:nvSpPr>
          <p:cNvPr id="4" name="Symbol zastępczy daty 3"/>
          <p:cNvSpPr>
            <a:spLocks noGrp="1"/>
          </p:cNvSpPr>
          <p:nvPr>
            <p:ph type="dt" sz="half" idx="10"/>
          </p:nvPr>
        </p:nvSpPr>
        <p:spPr>
          <a:xfrm>
            <a:off x="612070" y="6340167"/>
            <a:ext cx="1364385" cy="364196"/>
          </a:xfrm>
        </p:spPr>
        <p:txBody>
          <a:bodyPr/>
          <a:lstStyle>
            <a:lvl1pPr>
              <a:defRPr/>
            </a:lvl1pPr>
          </a:lstStyle>
          <a:p>
            <a:pPr>
              <a:defRPr/>
            </a:pPr>
            <a:fld id="{A1CC3D0C-5DD0-4B68-91CE-491C17ACC5F2}" type="datetime4">
              <a:rPr lang="pl-PL" smtClean="0"/>
              <a:t>7 lutego 2022</a:t>
            </a:fld>
            <a:endParaRPr lang="pl-PL" dirty="0"/>
          </a:p>
        </p:txBody>
      </p:sp>
      <p:sp>
        <p:nvSpPr>
          <p:cNvPr id="5" name="Symbol zastępczy stopki 4"/>
          <p:cNvSpPr>
            <a:spLocks noGrp="1"/>
          </p:cNvSpPr>
          <p:nvPr>
            <p:ph type="ftr" sz="quarter" idx="11"/>
          </p:nvPr>
        </p:nvSpPr>
        <p:spPr>
          <a:xfrm>
            <a:off x="2072081" y="6340167"/>
            <a:ext cx="8675110" cy="364196"/>
          </a:xfrm>
        </p:spPr>
        <p:txBody>
          <a:bodyPr/>
          <a:lstStyle>
            <a:lvl1pPr>
              <a:defRPr/>
            </a:lvl1pPr>
          </a:lstStyle>
          <a:p>
            <a:pPr>
              <a:defRPr/>
            </a:pPr>
            <a:r>
              <a:rPr lang="pl-PL"/>
              <a:t>Zmiany w Prawie geodezyjnym i kartograficznym i innych przepisach, Warszawa - 11 września 2020 r.</a:t>
            </a:r>
          </a:p>
        </p:txBody>
      </p:sp>
      <p:sp>
        <p:nvSpPr>
          <p:cNvPr id="6" name="Symbol zastępczy numeru slajdu 5"/>
          <p:cNvSpPr>
            <a:spLocks noGrp="1"/>
          </p:cNvSpPr>
          <p:nvPr>
            <p:ph type="sldNum" sz="quarter" idx="12"/>
          </p:nvPr>
        </p:nvSpPr>
        <p:spPr/>
        <p:txBody>
          <a:bodyPr/>
          <a:lstStyle>
            <a:lvl1pPr>
              <a:defRPr/>
            </a:lvl1pPr>
          </a:lstStyle>
          <a:p>
            <a:pPr>
              <a:defRPr/>
            </a:pPr>
            <a:fld id="{60B8AC5A-000E-4D53-9AF6-E2A1864FEDBC}" type="slidenum">
              <a:rPr lang="pl-PL"/>
              <a:pPr>
                <a:defRPr/>
              </a:pPr>
              <a:t>‹#›</a:t>
            </a:fld>
            <a:endParaRPr lang="pl-P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612061" y="1596134"/>
            <a:ext cx="5406536" cy="4514439"/>
          </a:xfrm>
        </p:spPr>
        <p:txBody>
          <a:bodyPr/>
          <a:lstStyle>
            <a:lvl1pPr>
              <a:defRPr sz="3700">
                <a:solidFill>
                  <a:schemeClr val="tx2">
                    <a:lumMod val="75000"/>
                  </a:schemeClr>
                </a:solidFill>
              </a:defRPr>
            </a:lvl1pPr>
            <a:lvl2pPr>
              <a:defRPr sz="3200">
                <a:solidFill>
                  <a:schemeClr val="tx2">
                    <a:lumMod val="75000"/>
                  </a:schemeClr>
                </a:solidFill>
              </a:defRPr>
            </a:lvl2pPr>
            <a:lvl3pPr>
              <a:defRPr sz="2700">
                <a:solidFill>
                  <a:schemeClr val="tx2">
                    <a:lumMod val="75000"/>
                  </a:schemeClr>
                </a:solidFill>
              </a:defRPr>
            </a:lvl3pPr>
            <a:lvl4pPr>
              <a:defRPr sz="2400">
                <a:solidFill>
                  <a:schemeClr val="tx2">
                    <a:lumMod val="75000"/>
                  </a:schemeClr>
                </a:solidFill>
              </a:defRPr>
            </a:lvl4pPr>
            <a:lvl5pPr>
              <a:defRPr sz="2400">
                <a:solidFill>
                  <a:schemeClr val="tx2">
                    <a:lumMod val="75000"/>
                  </a:schemeClr>
                </a:solidFill>
              </a:defRPr>
            </a:lvl5pPr>
            <a:lvl6pPr>
              <a:defRPr sz="2400"/>
            </a:lvl6pPr>
            <a:lvl7pPr>
              <a:defRPr sz="2400"/>
            </a:lvl7pPr>
            <a:lvl8pPr>
              <a:defRPr sz="2400"/>
            </a:lvl8pPr>
            <a:lvl9pPr>
              <a:defRPr sz="2400"/>
            </a:lvl9p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zawartości 3"/>
          <p:cNvSpPr>
            <a:spLocks noGrp="1"/>
          </p:cNvSpPr>
          <p:nvPr>
            <p:ph sz="half" idx="2"/>
          </p:nvPr>
        </p:nvSpPr>
        <p:spPr>
          <a:xfrm>
            <a:off x="6222616" y="1596134"/>
            <a:ext cx="5406536" cy="4514439"/>
          </a:xfrm>
        </p:spPr>
        <p:txBody>
          <a:bodyPr/>
          <a:lstStyle>
            <a:lvl1pPr>
              <a:defRPr sz="3700">
                <a:solidFill>
                  <a:schemeClr val="tx2">
                    <a:lumMod val="75000"/>
                  </a:schemeClr>
                </a:solidFill>
              </a:defRPr>
            </a:lvl1pPr>
            <a:lvl2pPr>
              <a:defRPr sz="3200">
                <a:solidFill>
                  <a:schemeClr val="tx2">
                    <a:lumMod val="75000"/>
                  </a:schemeClr>
                </a:solidFill>
              </a:defRPr>
            </a:lvl2pPr>
            <a:lvl3pPr>
              <a:defRPr sz="2700">
                <a:solidFill>
                  <a:schemeClr val="tx2">
                    <a:lumMod val="75000"/>
                  </a:schemeClr>
                </a:solidFill>
              </a:defRPr>
            </a:lvl3pPr>
            <a:lvl4pPr>
              <a:defRPr sz="2400">
                <a:solidFill>
                  <a:schemeClr val="tx2">
                    <a:lumMod val="75000"/>
                  </a:schemeClr>
                </a:solidFill>
              </a:defRPr>
            </a:lvl4pPr>
            <a:lvl5pPr>
              <a:defRPr sz="2400">
                <a:solidFill>
                  <a:schemeClr val="tx2">
                    <a:lumMod val="75000"/>
                  </a:schemeClr>
                </a:solidFill>
              </a:defRPr>
            </a:lvl5pPr>
            <a:lvl6pPr>
              <a:defRPr sz="2400"/>
            </a:lvl6pPr>
            <a:lvl7pPr>
              <a:defRPr sz="2400"/>
            </a:lvl7pPr>
            <a:lvl8pPr>
              <a:defRPr sz="2400"/>
            </a:lvl8pPr>
            <a:lvl9pPr>
              <a:defRPr sz="2400"/>
            </a:lvl9p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5" name="Symbol zastępczy daty 3"/>
          <p:cNvSpPr>
            <a:spLocks noGrp="1"/>
          </p:cNvSpPr>
          <p:nvPr>
            <p:ph type="dt" sz="half" idx="10"/>
          </p:nvPr>
        </p:nvSpPr>
        <p:spPr/>
        <p:txBody>
          <a:bodyPr/>
          <a:lstStyle>
            <a:lvl1pPr>
              <a:defRPr/>
            </a:lvl1pPr>
          </a:lstStyle>
          <a:p>
            <a:pPr>
              <a:defRPr/>
            </a:pPr>
            <a:fld id="{9314282A-E3B0-4B0B-90FC-D89F3EDC15DD}" type="datetime4">
              <a:rPr lang="pl-PL" smtClean="0"/>
              <a:t>7 lutego 2022</a:t>
            </a:fld>
            <a:endParaRPr lang="pl-PL" dirty="0"/>
          </a:p>
        </p:txBody>
      </p:sp>
      <p:sp>
        <p:nvSpPr>
          <p:cNvPr id="6" name="Symbol zastępczy stopki 4"/>
          <p:cNvSpPr>
            <a:spLocks noGrp="1"/>
          </p:cNvSpPr>
          <p:nvPr>
            <p:ph type="ftr" sz="quarter" idx="11"/>
          </p:nvPr>
        </p:nvSpPr>
        <p:spPr/>
        <p:txBody>
          <a:bodyPr/>
          <a:lstStyle>
            <a:lvl1pPr>
              <a:defRPr/>
            </a:lvl1pPr>
          </a:lstStyle>
          <a:p>
            <a:pPr>
              <a:defRPr/>
            </a:pPr>
            <a:r>
              <a:rPr lang="pl-PL"/>
              <a:t>Zmiany w Prawie geodezyjnym i kartograficznym i innych przepisach, Warszawa - 11 września 2020 r.</a:t>
            </a:r>
          </a:p>
        </p:txBody>
      </p:sp>
      <p:sp>
        <p:nvSpPr>
          <p:cNvPr id="7" name="Symbol zastępczy numeru slajdu 5"/>
          <p:cNvSpPr>
            <a:spLocks noGrp="1"/>
          </p:cNvSpPr>
          <p:nvPr>
            <p:ph type="sldNum" sz="quarter" idx="12"/>
          </p:nvPr>
        </p:nvSpPr>
        <p:spPr/>
        <p:txBody>
          <a:bodyPr/>
          <a:lstStyle>
            <a:lvl1pPr>
              <a:defRPr/>
            </a:lvl1pPr>
          </a:lstStyle>
          <a:p>
            <a:pPr>
              <a:defRPr/>
            </a:pPr>
            <a:fld id="{528BE093-BA7C-4908-94F7-23E5E832A699}" type="slidenum">
              <a:rPr lang="pl-PL"/>
              <a:pPr>
                <a:defRPr/>
              </a:pPr>
              <a:t>‹#›</a:t>
            </a:fld>
            <a:endParaRPr lang="pl-P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defRPr/>
            </a:lvl1pPr>
          </a:lstStyle>
          <a:p>
            <a:r>
              <a:rPr lang="pl-PL"/>
              <a:t>Kliknij, aby edytować styl</a:t>
            </a:r>
          </a:p>
        </p:txBody>
      </p:sp>
      <p:sp>
        <p:nvSpPr>
          <p:cNvPr id="3" name="Symbol zastępczy tekstu 2"/>
          <p:cNvSpPr>
            <a:spLocks noGrp="1"/>
          </p:cNvSpPr>
          <p:nvPr>
            <p:ph type="body" idx="1"/>
          </p:nvPr>
        </p:nvSpPr>
        <p:spPr>
          <a:xfrm>
            <a:off x="612060" y="1050058"/>
            <a:ext cx="5408662" cy="1119281"/>
          </a:xfrm>
        </p:spPr>
        <p:txBody>
          <a:bodyPr anchor="b"/>
          <a:lstStyle>
            <a:lvl1pPr marL="0" indent="0">
              <a:buNone/>
              <a:defRPr sz="3200" b="1"/>
            </a:lvl1pPr>
            <a:lvl2pPr marL="610591" indent="0">
              <a:buNone/>
              <a:defRPr sz="2700" b="1"/>
            </a:lvl2pPr>
            <a:lvl3pPr marL="1221181" indent="0">
              <a:buNone/>
              <a:defRPr sz="2400" b="1"/>
            </a:lvl3pPr>
            <a:lvl4pPr marL="1831772" indent="0">
              <a:buNone/>
              <a:defRPr sz="2100" b="1"/>
            </a:lvl4pPr>
            <a:lvl5pPr marL="2442362" indent="0">
              <a:buNone/>
              <a:defRPr sz="2100" b="1"/>
            </a:lvl5pPr>
            <a:lvl6pPr marL="3052953" indent="0">
              <a:buNone/>
              <a:defRPr sz="2100" b="1"/>
            </a:lvl6pPr>
            <a:lvl7pPr marL="3663544" indent="0">
              <a:buNone/>
              <a:defRPr sz="2100" b="1"/>
            </a:lvl7pPr>
            <a:lvl8pPr marL="4274134" indent="0">
              <a:buNone/>
              <a:defRPr sz="2100" b="1"/>
            </a:lvl8pPr>
            <a:lvl9pPr marL="4884725" indent="0">
              <a:buNone/>
              <a:defRPr sz="2100" b="1"/>
            </a:lvl9pPr>
          </a:lstStyle>
          <a:p>
            <a:pPr lvl="0"/>
            <a:r>
              <a:rPr lang="pl-PL" dirty="0"/>
              <a:t>Kliknij, aby edytować style wzorca tekstu</a:t>
            </a:r>
          </a:p>
        </p:txBody>
      </p:sp>
      <p:sp>
        <p:nvSpPr>
          <p:cNvPr id="4" name="Symbol zastępczy zawartości 3"/>
          <p:cNvSpPr>
            <a:spLocks noGrp="1"/>
          </p:cNvSpPr>
          <p:nvPr>
            <p:ph sz="half" idx="2"/>
          </p:nvPr>
        </p:nvSpPr>
        <p:spPr>
          <a:xfrm>
            <a:off x="612060" y="2169337"/>
            <a:ext cx="5408662" cy="3941227"/>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6218376" y="1050058"/>
            <a:ext cx="5410786" cy="1119281"/>
          </a:xfrm>
        </p:spPr>
        <p:txBody>
          <a:bodyPr anchor="b"/>
          <a:lstStyle>
            <a:lvl1pPr marL="0" indent="0">
              <a:buNone/>
              <a:defRPr sz="3200" b="1"/>
            </a:lvl1pPr>
            <a:lvl2pPr marL="610591" indent="0">
              <a:buNone/>
              <a:defRPr sz="2700" b="1"/>
            </a:lvl2pPr>
            <a:lvl3pPr marL="1221181" indent="0">
              <a:buNone/>
              <a:defRPr sz="2400" b="1"/>
            </a:lvl3pPr>
            <a:lvl4pPr marL="1831772" indent="0">
              <a:buNone/>
              <a:defRPr sz="2100" b="1"/>
            </a:lvl4pPr>
            <a:lvl5pPr marL="2442362" indent="0">
              <a:buNone/>
              <a:defRPr sz="2100" b="1"/>
            </a:lvl5pPr>
            <a:lvl6pPr marL="3052953" indent="0">
              <a:buNone/>
              <a:defRPr sz="2100" b="1"/>
            </a:lvl6pPr>
            <a:lvl7pPr marL="3663544" indent="0">
              <a:buNone/>
              <a:defRPr sz="2100" b="1"/>
            </a:lvl7pPr>
            <a:lvl8pPr marL="4274134" indent="0">
              <a:buNone/>
              <a:defRPr sz="2100" b="1"/>
            </a:lvl8pPr>
            <a:lvl9pPr marL="4884725" indent="0">
              <a:buNone/>
              <a:defRPr sz="2100" b="1"/>
            </a:lvl9pPr>
          </a:lstStyle>
          <a:p>
            <a:pPr lvl="0"/>
            <a:r>
              <a:rPr lang="pl-PL" dirty="0"/>
              <a:t>Kliknij, aby edytować style wzorca tekstu</a:t>
            </a:r>
          </a:p>
        </p:txBody>
      </p:sp>
      <p:sp>
        <p:nvSpPr>
          <p:cNvPr id="6" name="Symbol zastępczy zawartości 5"/>
          <p:cNvSpPr>
            <a:spLocks noGrp="1"/>
          </p:cNvSpPr>
          <p:nvPr>
            <p:ph sz="quarter" idx="4"/>
          </p:nvPr>
        </p:nvSpPr>
        <p:spPr>
          <a:xfrm>
            <a:off x="6218376" y="2169337"/>
            <a:ext cx="5410786" cy="3941227"/>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3"/>
          <p:cNvSpPr>
            <a:spLocks noGrp="1"/>
          </p:cNvSpPr>
          <p:nvPr>
            <p:ph type="dt" sz="half" idx="10"/>
          </p:nvPr>
        </p:nvSpPr>
        <p:spPr/>
        <p:txBody>
          <a:bodyPr/>
          <a:lstStyle>
            <a:lvl1pPr>
              <a:defRPr/>
            </a:lvl1pPr>
          </a:lstStyle>
          <a:p>
            <a:pPr>
              <a:defRPr/>
            </a:pPr>
            <a:fld id="{C1123C67-D275-4BEB-A44B-C64EC9D9AC7C}" type="datetime4">
              <a:rPr lang="pl-PL" smtClean="0"/>
              <a:t>7 lutego 2022</a:t>
            </a:fld>
            <a:endParaRPr lang="pl-PL" dirty="0"/>
          </a:p>
        </p:txBody>
      </p:sp>
      <p:sp>
        <p:nvSpPr>
          <p:cNvPr id="8" name="Symbol zastępczy stopki 4"/>
          <p:cNvSpPr>
            <a:spLocks noGrp="1"/>
          </p:cNvSpPr>
          <p:nvPr>
            <p:ph type="ftr" sz="quarter" idx="11"/>
          </p:nvPr>
        </p:nvSpPr>
        <p:spPr/>
        <p:txBody>
          <a:bodyPr/>
          <a:lstStyle>
            <a:lvl1pPr>
              <a:defRPr/>
            </a:lvl1pPr>
          </a:lstStyle>
          <a:p>
            <a:pPr>
              <a:defRPr/>
            </a:pPr>
            <a:r>
              <a:rPr lang="pl-PL"/>
              <a:t>Zmiany w Prawie geodezyjnym i kartograficznym i innych przepisach, Warszawa - 11 września 2020 r.</a:t>
            </a:r>
          </a:p>
        </p:txBody>
      </p:sp>
      <p:sp>
        <p:nvSpPr>
          <p:cNvPr id="9" name="Symbol zastępczy numeru slajdu 5"/>
          <p:cNvSpPr>
            <a:spLocks noGrp="1"/>
          </p:cNvSpPr>
          <p:nvPr>
            <p:ph type="sldNum" sz="quarter" idx="12"/>
          </p:nvPr>
        </p:nvSpPr>
        <p:spPr/>
        <p:txBody>
          <a:bodyPr/>
          <a:lstStyle>
            <a:lvl1pPr>
              <a:defRPr/>
            </a:lvl1pPr>
          </a:lstStyle>
          <a:p>
            <a:pPr>
              <a:defRPr/>
            </a:pPr>
            <a:fld id="{BB24CF5D-6725-4AA6-AB09-748858E1B42A}" type="slidenum">
              <a:rPr lang="pl-PL"/>
              <a:pPr>
                <a:defRPr/>
              </a:pPr>
              <a:t>‹#›</a:t>
            </a:fld>
            <a:endParaRPr lang="pl-P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daty 3"/>
          <p:cNvSpPr>
            <a:spLocks noGrp="1"/>
          </p:cNvSpPr>
          <p:nvPr>
            <p:ph type="dt" sz="half" idx="10"/>
          </p:nvPr>
        </p:nvSpPr>
        <p:spPr/>
        <p:txBody>
          <a:bodyPr/>
          <a:lstStyle>
            <a:lvl1pPr>
              <a:defRPr/>
            </a:lvl1pPr>
          </a:lstStyle>
          <a:p>
            <a:pPr>
              <a:defRPr/>
            </a:pPr>
            <a:fld id="{7A0AEE0C-DDD7-4970-AB51-154C39571DDF}" type="datetime4">
              <a:rPr lang="pl-PL" smtClean="0"/>
              <a:t>7 lutego 2022</a:t>
            </a:fld>
            <a:endParaRPr lang="pl-PL" dirty="0"/>
          </a:p>
        </p:txBody>
      </p:sp>
      <p:sp>
        <p:nvSpPr>
          <p:cNvPr id="4" name="Symbol zastępczy stopki 4"/>
          <p:cNvSpPr>
            <a:spLocks noGrp="1"/>
          </p:cNvSpPr>
          <p:nvPr>
            <p:ph type="ftr" sz="quarter" idx="11"/>
          </p:nvPr>
        </p:nvSpPr>
        <p:spPr/>
        <p:txBody>
          <a:bodyPr/>
          <a:lstStyle>
            <a:lvl1pPr>
              <a:defRPr/>
            </a:lvl1pPr>
          </a:lstStyle>
          <a:p>
            <a:pPr>
              <a:defRPr/>
            </a:pPr>
            <a:r>
              <a:rPr lang="pl-PL"/>
              <a:t>Zmiany w Prawie geodezyjnym i kartograficznym i innych przepisach, Warszawa - 11 września 2020 r.</a:t>
            </a:r>
          </a:p>
        </p:txBody>
      </p:sp>
      <p:sp>
        <p:nvSpPr>
          <p:cNvPr id="5" name="Symbol zastępczy numeru slajdu 5"/>
          <p:cNvSpPr>
            <a:spLocks noGrp="1"/>
          </p:cNvSpPr>
          <p:nvPr>
            <p:ph type="sldNum" sz="quarter" idx="12"/>
          </p:nvPr>
        </p:nvSpPr>
        <p:spPr/>
        <p:txBody>
          <a:bodyPr/>
          <a:lstStyle>
            <a:lvl1pPr>
              <a:defRPr/>
            </a:lvl1pPr>
          </a:lstStyle>
          <a:p>
            <a:pPr>
              <a:defRPr/>
            </a:pPr>
            <a:fld id="{4C72E7F8-A9BF-4C6C-BABA-E998B01C18C8}" type="slidenum">
              <a:rPr lang="pl-PL"/>
              <a:pPr>
                <a:defRPr/>
              </a:pPr>
              <a:t>‹#›</a:t>
            </a:fld>
            <a:endParaRPr lang="pl-P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lvl1pPr>
              <a:defRPr/>
            </a:lvl1pPr>
          </a:lstStyle>
          <a:p>
            <a:pPr>
              <a:defRPr/>
            </a:pPr>
            <a:fld id="{B08BC4A1-4F20-4A34-9BD7-07D1CA4BC44E}" type="datetime4">
              <a:rPr lang="pl-PL" smtClean="0"/>
              <a:t>7 lutego 2022</a:t>
            </a:fld>
            <a:endParaRPr lang="pl-PL"/>
          </a:p>
        </p:txBody>
      </p:sp>
      <p:sp>
        <p:nvSpPr>
          <p:cNvPr id="3" name="Symbol zastępczy stopki 2"/>
          <p:cNvSpPr>
            <a:spLocks noGrp="1"/>
          </p:cNvSpPr>
          <p:nvPr>
            <p:ph type="ftr" sz="quarter" idx="11"/>
          </p:nvPr>
        </p:nvSpPr>
        <p:spPr/>
        <p:txBody>
          <a:bodyPr/>
          <a:lstStyle>
            <a:lvl1pPr>
              <a:defRPr/>
            </a:lvl1pPr>
          </a:lstStyle>
          <a:p>
            <a:pPr>
              <a:defRPr/>
            </a:pPr>
            <a:r>
              <a:rPr lang="pl-PL"/>
              <a:t>Zmiany w Prawie geodezyjnym i kartograficznym i innych przepisach, Warszawa - 11 września 2020 r.</a:t>
            </a:r>
          </a:p>
        </p:txBody>
      </p:sp>
      <p:sp>
        <p:nvSpPr>
          <p:cNvPr id="4" name="Symbol zastępczy numeru slajdu 3"/>
          <p:cNvSpPr>
            <a:spLocks noGrp="1"/>
          </p:cNvSpPr>
          <p:nvPr>
            <p:ph type="sldNum" sz="quarter" idx="12"/>
          </p:nvPr>
        </p:nvSpPr>
        <p:spPr/>
        <p:txBody>
          <a:bodyPr/>
          <a:lstStyle>
            <a:lvl1pPr>
              <a:defRPr/>
            </a:lvl1pPr>
          </a:lstStyle>
          <a:p>
            <a:pPr>
              <a:defRPr/>
            </a:pPr>
            <a:fld id="{8477CC86-9F66-4EB5-BA4B-4C44F58607AB}" type="slidenum">
              <a:rPr lang="pl-PL"/>
              <a:pPr>
                <a:defRPr/>
              </a:pPr>
              <a:t>‹#›</a:t>
            </a:fld>
            <a:endParaRPr lang="pl-PL"/>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5912" y="1050056"/>
            <a:ext cx="4027275" cy="1087267"/>
          </a:xfrm>
        </p:spPr>
        <p:txBody>
          <a:bodyPr/>
          <a:lstStyle>
            <a:lvl1pPr algn="ctr">
              <a:defRPr sz="2700" b="1"/>
            </a:lvl1pPr>
          </a:lstStyle>
          <a:p>
            <a:r>
              <a:rPr lang="pl-PL" dirty="0"/>
              <a:t>Kliknij, aby edytować styl</a:t>
            </a:r>
          </a:p>
        </p:txBody>
      </p:sp>
      <p:sp>
        <p:nvSpPr>
          <p:cNvPr id="3" name="Symbol zastępczy zawartości 2"/>
          <p:cNvSpPr>
            <a:spLocks noGrp="1"/>
          </p:cNvSpPr>
          <p:nvPr>
            <p:ph idx="1"/>
          </p:nvPr>
        </p:nvSpPr>
        <p:spPr>
          <a:xfrm>
            <a:off x="4785980" y="1050064"/>
            <a:ext cx="6843178" cy="5060509"/>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tekstu 3"/>
          <p:cNvSpPr>
            <a:spLocks noGrp="1"/>
          </p:cNvSpPr>
          <p:nvPr>
            <p:ph type="body" sz="half" idx="2"/>
          </p:nvPr>
        </p:nvSpPr>
        <p:spPr>
          <a:xfrm>
            <a:off x="612070" y="2199256"/>
            <a:ext cx="4027275" cy="3911314"/>
          </a:xfrm>
        </p:spPr>
        <p:txBody>
          <a:bodyPr/>
          <a:lstStyle>
            <a:lvl1pPr marL="0" indent="0">
              <a:buNone/>
              <a:defRPr sz="1900"/>
            </a:lvl1pPr>
            <a:lvl2pPr marL="610591" indent="0">
              <a:buNone/>
              <a:defRPr sz="1600"/>
            </a:lvl2pPr>
            <a:lvl3pPr marL="1221181" indent="0">
              <a:buNone/>
              <a:defRPr sz="1300"/>
            </a:lvl3pPr>
            <a:lvl4pPr marL="1831772" indent="0">
              <a:buNone/>
              <a:defRPr sz="1200"/>
            </a:lvl4pPr>
            <a:lvl5pPr marL="2442362" indent="0">
              <a:buNone/>
              <a:defRPr sz="1200"/>
            </a:lvl5pPr>
            <a:lvl6pPr marL="3052953" indent="0">
              <a:buNone/>
              <a:defRPr sz="1200"/>
            </a:lvl6pPr>
            <a:lvl7pPr marL="3663544" indent="0">
              <a:buNone/>
              <a:defRPr sz="1200"/>
            </a:lvl7pPr>
            <a:lvl8pPr marL="4274134" indent="0">
              <a:buNone/>
              <a:defRPr sz="1200"/>
            </a:lvl8pPr>
            <a:lvl9pPr marL="4884725" indent="0">
              <a:buNone/>
              <a:defRPr sz="1200"/>
            </a:lvl9pPr>
          </a:lstStyle>
          <a:p>
            <a:pPr lvl="0"/>
            <a:r>
              <a:rPr lang="pl-PL" dirty="0"/>
              <a:t>Kliknij, aby edytować style wzorca tekstu</a:t>
            </a:r>
          </a:p>
        </p:txBody>
      </p:sp>
      <p:sp>
        <p:nvSpPr>
          <p:cNvPr id="5" name="Symbol zastępczy daty 4"/>
          <p:cNvSpPr>
            <a:spLocks noGrp="1"/>
          </p:cNvSpPr>
          <p:nvPr>
            <p:ph type="dt" sz="half" idx="10"/>
          </p:nvPr>
        </p:nvSpPr>
        <p:spPr/>
        <p:txBody>
          <a:bodyPr/>
          <a:lstStyle>
            <a:lvl1pPr>
              <a:defRPr/>
            </a:lvl1pPr>
          </a:lstStyle>
          <a:p>
            <a:pPr>
              <a:defRPr/>
            </a:pPr>
            <a:fld id="{57B7E862-FC86-4C05-9C46-950D4D60BE36}" type="datetime4">
              <a:rPr lang="pl-PL" smtClean="0"/>
              <a:t>7 lutego 2022</a:t>
            </a:fld>
            <a:endParaRPr lang="pl-PL"/>
          </a:p>
        </p:txBody>
      </p:sp>
      <p:sp>
        <p:nvSpPr>
          <p:cNvPr id="6" name="Symbol zastępczy stopki 5"/>
          <p:cNvSpPr>
            <a:spLocks noGrp="1"/>
          </p:cNvSpPr>
          <p:nvPr>
            <p:ph type="ftr" sz="quarter" idx="11"/>
          </p:nvPr>
        </p:nvSpPr>
        <p:spPr/>
        <p:txBody>
          <a:bodyPr/>
          <a:lstStyle>
            <a:lvl1pPr>
              <a:defRPr/>
            </a:lvl1pPr>
          </a:lstStyle>
          <a:p>
            <a:pPr>
              <a:defRPr/>
            </a:pPr>
            <a:r>
              <a:rPr lang="pl-PL"/>
              <a:t>Zmiany w Prawie geodezyjnym i kartograficznym i innych przepisach, Warszawa - 11 września 2020 r.</a:t>
            </a:r>
          </a:p>
        </p:txBody>
      </p:sp>
      <p:sp>
        <p:nvSpPr>
          <p:cNvPr id="7" name="Symbol zastępczy numeru slajdu 6"/>
          <p:cNvSpPr>
            <a:spLocks noGrp="1"/>
          </p:cNvSpPr>
          <p:nvPr>
            <p:ph type="sldNum" sz="quarter" idx="12"/>
          </p:nvPr>
        </p:nvSpPr>
        <p:spPr/>
        <p:txBody>
          <a:bodyPr/>
          <a:lstStyle>
            <a:lvl1pPr>
              <a:defRPr/>
            </a:lvl1pPr>
          </a:lstStyle>
          <a:p>
            <a:pPr>
              <a:defRPr/>
            </a:pPr>
            <a:fld id="{AFBD84CE-4F33-4946-97B8-0D277CE6719A}" type="slidenum">
              <a:rPr lang="pl-PL"/>
              <a:pPr>
                <a:defRPr/>
              </a:pPr>
              <a:t>‹#›</a:t>
            </a:fld>
            <a:endParaRPr lang="pl-PL"/>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2399363" y="4788376"/>
            <a:ext cx="7344728" cy="565296"/>
          </a:xfrm>
        </p:spPr>
        <p:txBody>
          <a:bodyPr anchor="b"/>
          <a:lstStyle>
            <a:lvl1pPr algn="l">
              <a:defRPr sz="2700" b="1"/>
            </a:lvl1pPr>
          </a:lstStyle>
          <a:p>
            <a:r>
              <a:rPr lang="pl-PL"/>
              <a:t>Kliknij, aby edytować styl</a:t>
            </a:r>
          </a:p>
        </p:txBody>
      </p:sp>
      <p:sp>
        <p:nvSpPr>
          <p:cNvPr id="3" name="Symbol zastępczy obrazu 2"/>
          <p:cNvSpPr>
            <a:spLocks noGrp="1"/>
          </p:cNvSpPr>
          <p:nvPr>
            <p:ph type="pic" idx="1"/>
          </p:nvPr>
        </p:nvSpPr>
        <p:spPr>
          <a:xfrm>
            <a:off x="2399363" y="1050056"/>
            <a:ext cx="7344728" cy="3665482"/>
          </a:xfrm>
        </p:spPr>
        <p:txBody>
          <a:bodyPr/>
          <a:lstStyle>
            <a:lvl1pPr marL="0" indent="0">
              <a:buNone/>
              <a:defRPr sz="4300"/>
            </a:lvl1pPr>
            <a:lvl2pPr marL="610591" indent="0">
              <a:buNone/>
              <a:defRPr sz="3700"/>
            </a:lvl2pPr>
            <a:lvl3pPr marL="1221181" indent="0">
              <a:buNone/>
              <a:defRPr sz="3200"/>
            </a:lvl3pPr>
            <a:lvl4pPr marL="1831772" indent="0">
              <a:buNone/>
              <a:defRPr sz="2700"/>
            </a:lvl4pPr>
            <a:lvl5pPr marL="2442362" indent="0">
              <a:buNone/>
              <a:defRPr sz="2700"/>
            </a:lvl5pPr>
            <a:lvl6pPr marL="3052953" indent="0">
              <a:buNone/>
              <a:defRPr sz="2700"/>
            </a:lvl6pPr>
            <a:lvl7pPr marL="3663544" indent="0">
              <a:buNone/>
              <a:defRPr sz="2700"/>
            </a:lvl7pPr>
            <a:lvl8pPr marL="4274134" indent="0">
              <a:buNone/>
              <a:defRPr sz="2700"/>
            </a:lvl8pPr>
            <a:lvl9pPr marL="4884725" indent="0">
              <a:buNone/>
              <a:defRPr sz="2700"/>
            </a:lvl9pPr>
          </a:lstStyle>
          <a:p>
            <a:pPr lvl="0"/>
            <a:endParaRPr lang="pl-PL" noProof="0"/>
          </a:p>
        </p:txBody>
      </p:sp>
      <p:sp>
        <p:nvSpPr>
          <p:cNvPr id="4" name="Symbol zastępczy tekstu 3"/>
          <p:cNvSpPr>
            <a:spLocks noGrp="1"/>
          </p:cNvSpPr>
          <p:nvPr>
            <p:ph type="body" sz="half" idx="2"/>
          </p:nvPr>
        </p:nvSpPr>
        <p:spPr>
          <a:xfrm>
            <a:off x="2399363" y="5353672"/>
            <a:ext cx="7344728" cy="802813"/>
          </a:xfrm>
        </p:spPr>
        <p:txBody>
          <a:bodyPr/>
          <a:lstStyle>
            <a:lvl1pPr marL="0" indent="0">
              <a:buNone/>
              <a:defRPr sz="1900"/>
            </a:lvl1pPr>
            <a:lvl2pPr marL="610591" indent="0">
              <a:buNone/>
              <a:defRPr sz="1600"/>
            </a:lvl2pPr>
            <a:lvl3pPr marL="1221181" indent="0">
              <a:buNone/>
              <a:defRPr sz="1300"/>
            </a:lvl3pPr>
            <a:lvl4pPr marL="1831772" indent="0">
              <a:buNone/>
              <a:defRPr sz="1200"/>
            </a:lvl4pPr>
            <a:lvl5pPr marL="2442362" indent="0">
              <a:buNone/>
              <a:defRPr sz="1200"/>
            </a:lvl5pPr>
            <a:lvl6pPr marL="3052953" indent="0">
              <a:buNone/>
              <a:defRPr sz="1200"/>
            </a:lvl6pPr>
            <a:lvl7pPr marL="3663544" indent="0">
              <a:buNone/>
              <a:defRPr sz="1200"/>
            </a:lvl7pPr>
            <a:lvl8pPr marL="4274134" indent="0">
              <a:buNone/>
              <a:defRPr sz="1200"/>
            </a:lvl8pPr>
            <a:lvl9pPr marL="4884725" indent="0">
              <a:buNone/>
              <a:defRPr sz="1200"/>
            </a:lvl9pPr>
          </a:lstStyle>
          <a:p>
            <a:pPr lvl="0"/>
            <a:r>
              <a:rPr lang="pl-PL"/>
              <a:t>Kliknij, aby edytować style wzorca tekstu</a:t>
            </a:r>
          </a:p>
        </p:txBody>
      </p:sp>
      <p:sp>
        <p:nvSpPr>
          <p:cNvPr id="5" name="Symbol zastępczy daty 4"/>
          <p:cNvSpPr>
            <a:spLocks noGrp="1"/>
          </p:cNvSpPr>
          <p:nvPr>
            <p:ph type="dt" sz="half" idx="10"/>
          </p:nvPr>
        </p:nvSpPr>
        <p:spPr/>
        <p:txBody>
          <a:bodyPr/>
          <a:lstStyle>
            <a:lvl1pPr>
              <a:defRPr/>
            </a:lvl1pPr>
          </a:lstStyle>
          <a:p>
            <a:pPr>
              <a:defRPr/>
            </a:pPr>
            <a:fld id="{A1C90E70-11DA-44B2-B199-706059F6A0C8}" type="datetime4">
              <a:rPr lang="pl-PL" smtClean="0"/>
              <a:t>7 lutego 2022</a:t>
            </a:fld>
            <a:endParaRPr lang="pl-PL"/>
          </a:p>
        </p:txBody>
      </p:sp>
      <p:sp>
        <p:nvSpPr>
          <p:cNvPr id="6" name="Symbol zastępczy stopki 5"/>
          <p:cNvSpPr>
            <a:spLocks noGrp="1"/>
          </p:cNvSpPr>
          <p:nvPr>
            <p:ph type="ftr" sz="quarter" idx="11"/>
          </p:nvPr>
        </p:nvSpPr>
        <p:spPr/>
        <p:txBody>
          <a:bodyPr/>
          <a:lstStyle>
            <a:lvl1pPr>
              <a:defRPr/>
            </a:lvl1pPr>
          </a:lstStyle>
          <a:p>
            <a:pPr>
              <a:defRPr/>
            </a:pPr>
            <a:r>
              <a:rPr lang="pl-PL"/>
              <a:t>Zmiany w Prawie geodezyjnym i kartograficznym i innych przepisach, Warszawa - 11 września 2020 r.</a:t>
            </a:r>
          </a:p>
        </p:txBody>
      </p:sp>
      <p:sp>
        <p:nvSpPr>
          <p:cNvPr id="7" name="Symbol zastępczy numeru slajdu 6"/>
          <p:cNvSpPr>
            <a:spLocks noGrp="1"/>
          </p:cNvSpPr>
          <p:nvPr>
            <p:ph type="sldNum" sz="quarter" idx="12"/>
          </p:nvPr>
        </p:nvSpPr>
        <p:spPr/>
        <p:txBody>
          <a:bodyPr/>
          <a:lstStyle>
            <a:lvl1pPr>
              <a:defRPr/>
            </a:lvl1pPr>
          </a:lstStyle>
          <a:p>
            <a:pPr>
              <a:defRPr/>
            </a:pPr>
            <a:fld id="{2A6765A4-DF2B-4FAB-9AE8-8FCA1E66BA2F}" type="slidenum">
              <a:rPr lang="pl-PL"/>
              <a:pPr>
                <a:defRPr/>
              </a:pPr>
              <a:t>‹#›</a:t>
            </a:fld>
            <a:endParaRPr lang="pl-PL"/>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Obraz 6" descr="Tło prezentacja.jpg"/>
          <p:cNvPicPr>
            <a:picLocks noChangeAspect="1"/>
          </p:cNvPicPr>
          <p:nvPr/>
        </p:nvPicPr>
        <p:blipFill>
          <a:blip r:embed="rId14" cstate="print"/>
          <a:srcRect/>
          <a:stretch>
            <a:fillRect/>
          </a:stretch>
        </p:blipFill>
        <p:spPr bwMode="auto">
          <a:xfrm>
            <a:off x="0" y="0"/>
            <a:ext cx="12241213" cy="6840538"/>
          </a:xfrm>
          <a:prstGeom prst="rect">
            <a:avLst/>
          </a:prstGeom>
          <a:noFill/>
          <a:ln w="9525">
            <a:noFill/>
            <a:miter lim="800000"/>
            <a:headEnd/>
            <a:tailEnd/>
          </a:ln>
        </p:spPr>
      </p:pic>
      <p:sp>
        <p:nvSpPr>
          <p:cNvPr id="2" name="Symbol zastępczy tytułu 1"/>
          <p:cNvSpPr>
            <a:spLocks noGrp="1"/>
          </p:cNvSpPr>
          <p:nvPr>
            <p:ph type="title"/>
          </p:nvPr>
        </p:nvSpPr>
        <p:spPr>
          <a:xfrm>
            <a:off x="2072083" y="115593"/>
            <a:ext cx="6362881" cy="790146"/>
          </a:xfrm>
          <a:prstGeom prst="rect">
            <a:avLst/>
          </a:prstGeom>
        </p:spPr>
        <p:txBody>
          <a:bodyPr vert="horz" lIns="122118" tIns="61059" rIns="122118" bIns="61059" rtlCol="0" anchor="ctr">
            <a:normAutofit/>
          </a:bodyPr>
          <a:lstStyle/>
          <a:p>
            <a:r>
              <a:rPr lang="pl-PL" dirty="0"/>
              <a:t>Kliknij, aby edytować styl</a:t>
            </a:r>
          </a:p>
        </p:txBody>
      </p:sp>
      <p:sp>
        <p:nvSpPr>
          <p:cNvPr id="3" name="Symbol zastępczy tekstu 2"/>
          <p:cNvSpPr>
            <a:spLocks noGrp="1"/>
          </p:cNvSpPr>
          <p:nvPr>
            <p:ph type="body" idx="1"/>
          </p:nvPr>
        </p:nvSpPr>
        <p:spPr>
          <a:xfrm>
            <a:off x="612061" y="1596134"/>
            <a:ext cx="11017092" cy="4514439"/>
          </a:xfrm>
          <a:prstGeom prst="rect">
            <a:avLst/>
          </a:prstGeom>
        </p:spPr>
        <p:txBody>
          <a:bodyPr vert="horz" lIns="122118" tIns="61059" rIns="122118" bIns="61059" rtlCol="0">
            <a:normAutofit/>
          </a:body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2"/>
          </p:nvPr>
        </p:nvSpPr>
        <p:spPr>
          <a:xfrm>
            <a:off x="612060" y="6340167"/>
            <a:ext cx="1266626" cy="364196"/>
          </a:xfrm>
          <a:prstGeom prst="rect">
            <a:avLst/>
          </a:prstGeom>
        </p:spPr>
        <p:txBody>
          <a:bodyPr vert="horz" lIns="122118" tIns="61059" rIns="122118" bIns="61059" rtlCol="0" anchor="ctr"/>
          <a:lstStyle>
            <a:lvl1pPr algn="l" fontAlgn="auto">
              <a:spcBef>
                <a:spcPts val="0"/>
              </a:spcBef>
              <a:spcAft>
                <a:spcPts val="0"/>
              </a:spcAft>
              <a:defRPr sz="1600" smtClean="0">
                <a:solidFill>
                  <a:schemeClr val="tx1">
                    <a:tint val="75000"/>
                  </a:schemeClr>
                </a:solidFill>
                <a:latin typeface="+mn-lt"/>
              </a:defRPr>
            </a:lvl1pPr>
          </a:lstStyle>
          <a:p>
            <a:pPr>
              <a:defRPr/>
            </a:pPr>
            <a:fld id="{8AE6AB91-10E8-4C97-B2AF-E96081367872}" type="datetime4">
              <a:rPr lang="pl-PL" smtClean="0"/>
              <a:t>7 lutego 2022</a:t>
            </a:fld>
            <a:endParaRPr lang="pl-PL" dirty="0"/>
          </a:p>
        </p:txBody>
      </p:sp>
      <p:sp>
        <p:nvSpPr>
          <p:cNvPr id="5" name="Symbol zastępczy stopki 4"/>
          <p:cNvSpPr>
            <a:spLocks noGrp="1"/>
          </p:cNvSpPr>
          <p:nvPr>
            <p:ph type="ftr" sz="quarter" idx="3"/>
          </p:nvPr>
        </p:nvSpPr>
        <p:spPr>
          <a:xfrm>
            <a:off x="2456751" y="6340167"/>
            <a:ext cx="8290447" cy="364196"/>
          </a:xfrm>
          <a:prstGeom prst="rect">
            <a:avLst/>
          </a:prstGeom>
        </p:spPr>
        <p:txBody>
          <a:bodyPr vert="horz" lIns="122118" tIns="61059" rIns="122118" bIns="61059" rtlCol="0" anchor="ctr"/>
          <a:lstStyle>
            <a:lvl1pPr algn="ctr" fontAlgn="auto">
              <a:spcBef>
                <a:spcPts val="0"/>
              </a:spcBef>
              <a:spcAft>
                <a:spcPts val="0"/>
              </a:spcAft>
              <a:defRPr sz="1300" dirty="0" smtClean="0">
                <a:solidFill>
                  <a:schemeClr val="tx2">
                    <a:lumMod val="75000"/>
                  </a:schemeClr>
                </a:solidFill>
                <a:latin typeface="+mn-lt"/>
              </a:defRPr>
            </a:lvl1pPr>
          </a:lstStyle>
          <a:p>
            <a:pPr>
              <a:defRPr/>
            </a:pPr>
            <a:r>
              <a:rPr lang="pl-PL"/>
              <a:t>Zmiany w Prawie geodezyjnym i kartograficznym i innych przepisach, Warszawa - 11 września 2020 r.</a:t>
            </a:r>
          </a:p>
        </p:txBody>
      </p:sp>
      <p:sp>
        <p:nvSpPr>
          <p:cNvPr id="6" name="Symbol zastępczy numeru slajdu 5"/>
          <p:cNvSpPr>
            <a:spLocks noGrp="1"/>
          </p:cNvSpPr>
          <p:nvPr>
            <p:ph type="sldNum" sz="quarter" idx="4"/>
          </p:nvPr>
        </p:nvSpPr>
        <p:spPr>
          <a:xfrm>
            <a:off x="11036227" y="6340167"/>
            <a:ext cx="592933" cy="364196"/>
          </a:xfrm>
          <a:prstGeom prst="rect">
            <a:avLst/>
          </a:prstGeom>
        </p:spPr>
        <p:txBody>
          <a:bodyPr vert="horz" lIns="122118" tIns="61059" rIns="122118" bIns="61059" rtlCol="0" anchor="ctr"/>
          <a:lstStyle>
            <a:lvl1pPr algn="r" fontAlgn="auto">
              <a:spcBef>
                <a:spcPts val="0"/>
              </a:spcBef>
              <a:spcAft>
                <a:spcPts val="0"/>
              </a:spcAft>
              <a:defRPr sz="1600" smtClean="0">
                <a:solidFill>
                  <a:schemeClr val="tx1">
                    <a:tint val="75000"/>
                  </a:schemeClr>
                </a:solidFill>
                <a:latin typeface="+mn-lt"/>
              </a:defRPr>
            </a:lvl1pPr>
          </a:lstStyle>
          <a:p>
            <a:pPr>
              <a:defRPr/>
            </a:pPr>
            <a:fld id="{41318A77-9070-4715-8A0A-0BAD7461A59B}" type="slidenum">
              <a:rPr lang="pl-PL"/>
              <a:pPr>
                <a:defRPr/>
              </a:pPr>
              <a:t>‹#›</a:t>
            </a:fld>
            <a:endParaRPr lang="pl-PL" dirty="0"/>
          </a:p>
        </p:txBody>
      </p:sp>
      <p:cxnSp>
        <p:nvCxnSpPr>
          <p:cNvPr id="10" name="Łącznik prosty 9"/>
          <p:cNvCxnSpPr/>
          <p:nvPr/>
        </p:nvCxnSpPr>
        <p:spPr>
          <a:xfrm>
            <a:off x="240323" y="931073"/>
            <a:ext cx="11760582" cy="0"/>
          </a:xfrm>
          <a:prstGeom prst="line">
            <a:avLst/>
          </a:prstGeom>
          <a:ln w="31750" cap="rnd">
            <a:gradFill>
              <a:gsLst>
                <a:gs pos="0">
                  <a:srgbClr val="000082">
                    <a:alpha val="66000"/>
                  </a:srgbClr>
                </a:gs>
                <a:gs pos="30000">
                  <a:srgbClr val="66008F"/>
                </a:gs>
                <a:gs pos="64999">
                  <a:srgbClr val="BA0066"/>
                </a:gs>
                <a:gs pos="89999">
                  <a:srgbClr val="FF0000"/>
                </a:gs>
                <a:gs pos="100000">
                  <a:srgbClr val="FF8200"/>
                </a:gs>
              </a:gsLst>
              <a:lin ang="10800000" scaled="0"/>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1" name="Obraz 10" descr="Logo GUGiK Nowe - PL.jpg"/>
          <p:cNvPicPr>
            <a:picLocks noChangeAspect="1"/>
          </p:cNvPicPr>
          <p:nvPr/>
        </p:nvPicPr>
        <p:blipFill>
          <a:blip r:embed="rId15" cstate="print"/>
          <a:stretch>
            <a:fillRect/>
          </a:stretch>
        </p:blipFill>
        <p:spPr>
          <a:xfrm>
            <a:off x="144522" y="115599"/>
            <a:ext cx="1638538" cy="676137"/>
          </a:xfrm>
          <a:prstGeom prst="rect">
            <a:avLst/>
          </a:prstGeom>
          <a:effectLst>
            <a:outerShdw blurRad="50800" dist="76200" dir="2700000" algn="tl" rotWithShape="0">
              <a:prstClr val="black">
                <a:alpha val="40000"/>
              </a:prstClr>
            </a:outerShdw>
          </a:effectLst>
        </p:spPr>
      </p:pic>
    </p:spTree>
  </p:cSld>
  <p:clrMap bg1="lt1" tx1="dk1" bg2="lt2" tx2="dk2" accent1="accent1" accent2="accent2" accent3="accent3" accent4="accent4" accent5="accent5" accent6="accent6" hlink="hlink" folHlink="folHlink"/>
  <p:sldLayoutIdLst>
    <p:sldLayoutId id="2147483661" r:id="rId1"/>
    <p:sldLayoutId id="2147483659" r:id="rId2"/>
    <p:sldLayoutId id="2147483662" r:id="rId3"/>
    <p:sldLayoutId id="2147483658" r:id="rId4"/>
    <p:sldLayoutId id="2147483657" r:id="rId5"/>
    <p:sldLayoutId id="2147483656" r:id="rId6"/>
    <p:sldLayoutId id="2147483663" r:id="rId7"/>
    <p:sldLayoutId id="2147483664" r:id="rId8"/>
    <p:sldLayoutId id="2147483665" r:id="rId9"/>
    <p:sldLayoutId id="2147483666" r:id="rId10"/>
    <p:sldLayoutId id="2147483667"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ctr" rtl="0" fontAlgn="base">
        <a:spcBef>
          <a:spcPct val="0"/>
        </a:spcBef>
        <a:spcAft>
          <a:spcPct val="0"/>
        </a:spcAft>
        <a:defRPr sz="4300" b="1" kern="1200">
          <a:ln w="12700">
            <a:solidFill>
              <a:schemeClr val="tx2">
                <a:satMod val="155000"/>
              </a:schemeClr>
            </a:solidFill>
            <a:prstDash val="solid"/>
          </a:ln>
          <a:solidFill>
            <a:srgbClr val="17375E"/>
          </a:solidFill>
          <a:effectLst>
            <a:outerShdw blurRad="41275" dist="20320" dir="1800000" algn="tl" rotWithShape="0">
              <a:srgbClr val="000000">
                <a:alpha val="40000"/>
              </a:srgbClr>
            </a:outerShdw>
          </a:effectLst>
          <a:latin typeface="+mj-lt"/>
          <a:ea typeface="+mj-ea"/>
          <a:cs typeface="+mj-cs"/>
        </a:defRPr>
      </a:lvl1pPr>
      <a:lvl2pPr algn="ctr" rtl="0" fontAlgn="base">
        <a:spcBef>
          <a:spcPct val="0"/>
        </a:spcBef>
        <a:spcAft>
          <a:spcPct val="0"/>
        </a:spcAft>
        <a:defRPr sz="4300" b="1">
          <a:solidFill>
            <a:srgbClr val="17375E"/>
          </a:solidFill>
          <a:latin typeface="Calibri" pitchFamily="34" charset="0"/>
        </a:defRPr>
      </a:lvl2pPr>
      <a:lvl3pPr algn="ctr" rtl="0" fontAlgn="base">
        <a:spcBef>
          <a:spcPct val="0"/>
        </a:spcBef>
        <a:spcAft>
          <a:spcPct val="0"/>
        </a:spcAft>
        <a:defRPr sz="4300" b="1">
          <a:solidFill>
            <a:srgbClr val="17375E"/>
          </a:solidFill>
          <a:latin typeface="Calibri" pitchFamily="34" charset="0"/>
        </a:defRPr>
      </a:lvl3pPr>
      <a:lvl4pPr algn="ctr" rtl="0" fontAlgn="base">
        <a:spcBef>
          <a:spcPct val="0"/>
        </a:spcBef>
        <a:spcAft>
          <a:spcPct val="0"/>
        </a:spcAft>
        <a:defRPr sz="4300" b="1">
          <a:solidFill>
            <a:srgbClr val="17375E"/>
          </a:solidFill>
          <a:latin typeface="Calibri" pitchFamily="34" charset="0"/>
        </a:defRPr>
      </a:lvl4pPr>
      <a:lvl5pPr algn="ctr" rtl="0" fontAlgn="base">
        <a:spcBef>
          <a:spcPct val="0"/>
        </a:spcBef>
        <a:spcAft>
          <a:spcPct val="0"/>
        </a:spcAft>
        <a:defRPr sz="4300" b="1">
          <a:solidFill>
            <a:srgbClr val="17375E"/>
          </a:solidFill>
          <a:latin typeface="Calibri" pitchFamily="34" charset="0"/>
        </a:defRPr>
      </a:lvl5pPr>
      <a:lvl6pPr marL="610591" algn="ctr" rtl="0" fontAlgn="base">
        <a:spcBef>
          <a:spcPct val="0"/>
        </a:spcBef>
        <a:spcAft>
          <a:spcPct val="0"/>
        </a:spcAft>
        <a:defRPr sz="4300" b="1">
          <a:solidFill>
            <a:srgbClr val="17375E"/>
          </a:solidFill>
          <a:latin typeface="Calibri" pitchFamily="34" charset="0"/>
        </a:defRPr>
      </a:lvl6pPr>
      <a:lvl7pPr marL="1221181" algn="ctr" rtl="0" fontAlgn="base">
        <a:spcBef>
          <a:spcPct val="0"/>
        </a:spcBef>
        <a:spcAft>
          <a:spcPct val="0"/>
        </a:spcAft>
        <a:defRPr sz="4300" b="1">
          <a:solidFill>
            <a:srgbClr val="17375E"/>
          </a:solidFill>
          <a:latin typeface="Calibri" pitchFamily="34" charset="0"/>
        </a:defRPr>
      </a:lvl7pPr>
      <a:lvl8pPr marL="1831772" algn="ctr" rtl="0" fontAlgn="base">
        <a:spcBef>
          <a:spcPct val="0"/>
        </a:spcBef>
        <a:spcAft>
          <a:spcPct val="0"/>
        </a:spcAft>
        <a:defRPr sz="4300" b="1">
          <a:solidFill>
            <a:srgbClr val="17375E"/>
          </a:solidFill>
          <a:latin typeface="Calibri" pitchFamily="34" charset="0"/>
        </a:defRPr>
      </a:lvl8pPr>
      <a:lvl9pPr marL="2442362" algn="ctr" rtl="0" fontAlgn="base">
        <a:spcBef>
          <a:spcPct val="0"/>
        </a:spcBef>
        <a:spcAft>
          <a:spcPct val="0"/>
        </a:spcAft>
        <a:defRPr sz="4300" b="1">
          <a:solidFill>
            <a:srgbClr val="17375E"/>
          </a:solidFill>
          <a:latin typeface="Calibri" pitchFamily="34" charset="0"/>
        </a:defRPr>
      </a:lvl9pPr>
    </p:titleStyle>
    <p:bodyStyle>
      <a:lvl1pPr marL="457943" indent="-457943" algn="l" rtl="0" fontAlgn="base">
        <a:spcBef>
          <a:spcPct val="20000"/>
        </a:spcBef>
        <a:spcAft>
          <a:spcPct val="0"/>
        </a:spcAft>
        <a:buFont typeface="Arial" charset="0"/>
        <a:buChar char="•"/>
        <a:defRPr sz="3700" b="1" kern="1200">
          <a:ln w="12700">
            <a:solidFill>
              <a:schemeClr val="tx2">
                <a:satMod val="155000"/>
              </a:schemeClr>
            </a:solidFill>
            <a:prstDash val="solid"/>
          </a:ln>
          <a:solidFill>
            <a:srgbClr val="17375E"/>
          </a:solidFill>
          <a:effectLst>
            <a:outerShdw blurRad="41275" dist="20320" dir="1800000" algn="tl" rotWithShape="0">
              <a:srgbClr val="000000">
                <a:alpha val="40000"/>
              </a:srgbClr>
            </a:outerShdw>
          </a:effectLst>
          <a:latin typeface="+mn-lt"/>
          <a:ea typeface="+mn-ea"/>
          <a:cs typeface="+mn-cs"/>
        </a:defRPr>
      </a:lvl1pPr>
      <a:lvl2pPr marL="992210" indent="-381619" algn="l" rtl="0" fontAlgn="base">
        <a:spcBef>
          <a:spcPct val="20000"/>
        </a:spcBef>
        <a:spcAft>
          <a:spcPct val="0"/>
        </a:spcAft>
        <a:buFont typeface="Arial" charset="0"/>
        <a:buChar char="–"/>
        <a:defRPr sz="3600" b="1" kern="1200">
          <a:ln w="12700">
            <a:solidFill>
              <a:schemeClr val="tx2">
                <a:satMod val="155000"/>
              </a:schemeClr>
            </a:solidFill>
            <a:prstDash val="solid"/>
          </a:ln>
          <a:solidFill>
            <a:srgbClr val="376092"/>
          </a:solidFill>
          <a:effectLst>
            <a:outerShdw blurRad="41275" dist="20320" dir="1800000" algn="tl" rotWithShape="0">
              <a:srgbClr val="000000">
                <a:alpha val="40000"/>
              </a:srgbClr>
            </a:outerShdw>
          </a:effectLst>
          <a:latin typeface="+mn-lt"/>
          <a:ea typeface="+mn-ea"/>
          <a:cs typeface="+mn-cs"/>
        </a:defRPr>
      </a:lvl2pPr>
      <a:lvl3pPr marL="1526477" indent="-305295" algn="l" rtl="0" fontAlgn="base">
        <a:spcBef>
          <a:spcPct val="20000"/>
        </a:spcBef>
        <a:spcAft>
          <a:spcPct val="0"/>
        </a:spcAft>
        <a:buFont typeface="Arial" charset="0"/>
        <a:buChar char="•"/>
        <a:defRPr sz="3200" b="1" kern="1200">
          <a:ln w="12700">
            <a:solidFill>
              <a:schemeClr val="tx2">
                <a:satMod val="155000"/>
              </a:schemeClr>
            </a:solidFill>
            <a:prstDash val="solid"/>
          </a:ln>
          <a:solidFill>
            <a:srgbClr val="558ED5"/>
          </a:solidFill>
          <a:effectLst>
            <a:outerShdw blurRad="41275" dist="20320" dir="1800000" algn="tl" rotWithShape="0">
              <a:srgbClr val="000000">
                <a:alpha val="40000"/>
              </a:srgbClr>
            </a:outerShdw>
          </a:effectLst>
          <a:latin typeface="+mn-lt"/>
          <a:ea typeface="+mn-ea"/>
          <a:cs typeface="+mn-cs"/>
        </a:defRPr>
      </a:lvl3pPr>
      <a:lvl4pPr marL="2137067" indent="-305295" algn="l" rtl="0" fontAlgn="base">
        <a:spcBef>
          <a:spcPct val="20000"/>
        </a:spcBef>
        <a:spcAft>
          <a:spcPct val="0"/>
        </a:spcAft>
        <a:buFont typeface="Arial" charset="0"/>
        <a:buChar char="–"/>
        <a:defRPr sz="2700" b="1" kern="1200">
          <a:ln w="12700">
            <a:solidFill>
              <a:schemeClr val="tx2">
                <a:satMod val="155000"/>
              </a:schemeClr>
            </a:solidFill>
            <a:prstDash val="solid"/>
          </a:ln>
          <a:solidFill>
            <a:srgbClr val="95B3D7"/>
          </a:solidFill>
          <a:effectLst>
            <a:outerShdw blurRad="41275" dist="20320" dir="1800000" algn="tl" rotWithShape="0">
              <a:srgbClr val="000000">
                <a:alpha val="40000"/>
              </a:srgbClr>
            </a:outerShdw>
          </a:effectLst>
          <a:latin typeface="+mn-lt"/>
          <a:ea typeface="+mn-ea"/>
          <a:cs typeface="+mn-cs"/>
        </a:defRPr>
      </a:lvl4pPr>
      <a:lvl5pPr marL="2747658" indent="-305295" algn="l" rtl="0" fontAlgn="base">
        <a:spcBef>
          <a:spcPct val="20000"/>
        </a:spcBef>
        <a:spcAft>
          <a:spcPct val="0"/>
        </a:spcAft>
        <a:buFont typeface="Arial" charset="0"/>
        <a:buChar char="»"/>
        <a:defRPr sz="2700" b="1" kern="1200">
          <a:ln w="12700">
            <a:solidFill>
              <a:schemeClr val="tx2">
                <a:satMod val="155000"/>
              </a:schemeClr>
            </a:solidFill>
            <a:prstDash val="solid"/>
          </a:ln>
          <a:solidFill>
            <a:srgbClr val="C6D9F1"/>
          </a:solidFill>
          <a:effectLst>
            <a:outerShdw blurRad="41275" dist="20320" dir="1800000" algn="tl" rotWithShape="0">
              <a:srgbClr val="000000">
                <a:alpha val="40000"/>
              </a:srgbClr>
            </a:outerShdw>
          </a:effectLst>
          <a:latin typeface="+mn-lt"/>
          <a:ea typeface="+mn-ea"/>
          <a:cs typeface="+mn-cs"/>
        </a:defRPr>
      </a:lvl5pPr>
      <a:lvl6pPr marL="3358248"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8839"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9430"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90020"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pl-PL"/>
      </a:defPPr>
      <a:lvl1pPr marL="0" algn="l" defTabSz="1221181" rtl="0" eaLnBrk="1" latinLnBrk="0" hangingPunct="1">
        <a:defRPr sz="2400" kern="1200">
          <a:solidFill>
            <a:schemeClr val="tx1"/>
          </a:solidFill>
          <a:latin typeface="+mn-lt"/>
          <a:ea typeface="+mn-ea"/>
          <a:cs typeface="+mn-cs"/>
        </a:defRPr>
      </a:lvl1pPr>
      <a:lvl2pPr marL="610591" algn="l" defTabSz="1221181" rtl="0" eaLnBrk="1" latinLnBrk="0" hangingPunct="1">
        <a:defRPr sz="2400" kern="1200">
          <a:solidFill>
            <a:schemeClr val="tx1"/>
          </a:solidFill>
          <a:latin typeface="+mn-lt"/>
          <a:ea typeface="+mn-ea"/>
          <a:cs typeface="+mn-cs"/>
        </a:defRPr>
      </a:lvl2pPr>
      <a:lvl3pPr marL="1221181" algn="l" defTabSz="1221181" rtl="0" eaLnBrk="1" latinLnBrk="0" hangingPunct="1">
        <a:defRPr sz="2400" kern="1200">
          <a:solidFill>
            <a:schemeClr val="tx1"/>
          </a:solidFill>
          <a:latin typeface="+mn-lt"/>
          <a:ea typeface="+mn-ea"/>
          <a:cs typeface="+mn-cs"/>
        </a:defRPr>
      </a:lvl3pPr>
      <a:lvl4pPr marL="1831772" algn="l" defTabSz="1221181" rtl="0" eaLnBrk="1" latinLnBrk="0" hangingPunct="1">
        <a:defRPr sz="2400" kern="1200">
          <a:solidFill>
            <a:schemeClr val="tx1"/>
          </a:solidFill>
          <a:latin typeface="+mn-lt"/>
          <a:ea typeface="+mn-ea"/>
          <a:cs typeface="+mn-cs"/>
        </a:defRPr>
      </a:lvl4pPr>
      <a:lvl5pPr marL="2442362" algn="l" defTabSz="1221181" rtl="0" eaLnBrk="1" latinLnBrk="0" hangingPunct="1">
        <a:defRPr sz="2400" kern="1200">
          <a:solidFill>
            <a:schemeClr val="tx1"/>
          </a:solidFill>
          <a:latin typeface="+mn-lt"/>
          <a:ea typeface="+mn-ea"/>
          <a:cs typeface="+mn-cs"/>
        </a:defRPr>
      </a:lvl5pPr>
      <a:lvl6pPr marL="3052953" algn="l" defTabSz="1221181" rtl="0" eaLnBrk="1" latinLnBrk="0" hangingPunct="1">
        <a:defRPr sz="2400" kern="1200">
          <a:solidFill>
            <a:schemeClr val="tx1"/>
          </a:solidFill>
          <a:latin typeface="+mn-lt"/>
          <a:ea typeface="+mn-ea"/>
          <a:cs typeface="+mn-cs"/>
        </a:defRPr>
      </a:lvl6pPr>
      <a:lvl7pPr marL="3663544" algn="l" defTabSz="1221181" rtl="0" eaLnBrk="1" latinLnBrk="0" hangingPunct="1">
        <a:defRPr sz="2400" kern="1200">
          <a:solidFill>
            <a:schemeClr val="tx1"/>
          </a:solidFill>
          <a:latin typeface="+mn-lt"/>
          <a:ea typeface="+mn-ea"/>
          <a:cs typeface="+mn-cs"/>
        </a:defRPr>
      </a:lvl7pPr>
      <a:lvl8pPr marL="4274134" algn="l" defTabSz="1221181" rtl="0" eaLnBrk="1" latinLnBrk="0" hangingPunct="1">
        <a:defRPr sz="2400" kern="1200">
          <a:solidFill>
            <a:schemeClr val="tx1"/>
          </a:solidFill>
          <a:latin typeface="+mn-lt"/>
          <a:ea typeface="+mn-ea"/>
          <a:cs typeface="+mn-cs"/>
        </a:defRPr>
      </a:lvl8pPr>
      <a:lvl9pPr marL="4884725" algn="l" defTabSz="1221181"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gugik.gov.pl/__data/assets/pdf_file/0018/211815/Specyfikacja-uslug-publikacji-sieci-uzbrojenia-terenu-1.3.pdf" TargetMode="External"/><Relationship Id="rId2" Type="http://schemas.openxmlformats.org/officeDocument/2006/relationships/hyperlink" Target="https://opendata.geoportal.gov.pl/PublikacjeGUGiK/2021/Wytyczne_powiatowe_uslugi_WMS/SpecyfikacjaWMS_EGiB-3.0.pdf" TargetMode="Externa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integracja.gugik.gov.pl/walidato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7/06/relationships/model3d" Target="../media/model3d4.glb"/><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rcingrudzien/gp-single-access-point/blob/main/sample-implementation.md" TargetMode="External"/><Relationship Id="rId2" Type="http://schemas.openxmlformats.org/officeDocument/2006/relationships/hyperlink" Target="http://185.238.72.102/cgi-bin/wmssampleintegration"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INSPIRE-MIF/gp-single-access-point"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mapy.geoportal.gov.pl/imap/Imgp_2.html?gpmap=gp0&amp;locale=e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2.glb"/><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3.glb"/><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integracja.gugik.gov.pl/cgi-bin/KrajowaIntegracjaUzbrojeniaTerenu" TargetMode="External"/><Relationship Id="rId2" Type="http://schemas.openxmlformats.org/officeDocument/2006/relationships/hyperlink" Target="https://integracja.gugik.gov.pl/cgi-bin/KrajowaIntegracjaEwidencjiGruntow" TargetMode="External"/><Relationship Id="rId1" Type="http://schemas.openxmlformats.org/officeDocument/2006/relationships/slideLayout" Target="../slideLayouts/slideLayout2.xml"/><Relationship Id="rId6" Type="http://schemas.openxmlformats.org/officeDocument/2006/relationships/hyperlink" Target="https://mapy.geoportal.gov.pl/wss/ext/KrajowaIntegracjaStudiumKierunkowZagospodarowaniaPrzestrzennego" TargetMode="External"/><Relationship Id="rId5" Type="http://schemas.openxmlformats.org/officeDocument/2006/relationships/hyperlink" Target="https://mapy.geoportal.gov.pl/wss/ext/KrajowaIntegracjaMiejscowychPlanowZagospodarowaniaPrzestrzennego" TargetMode="External"/><Relationship Id="rId4" Type="http://schemas.openxmlformats.org/officeDocument/2006/relationships/hyperlink" Target="https://integracja.gugik.gov.pl/cgi-bin/KrajowaIntegracjaBazDanychObiektowTopograficznych"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D9CC8E-42A4-124E-9D26-8AA9101DD780}"/>
              </a:ext>
            </a:extLst>
          </p:cNvPr>
          <p:cNvSpPr>
            <a:spLocks noGrp="1"/>
          </p:cNvSpPr>
          <p:nvPr>
            <p:ph type="ctrTitle"/>
          </p:nvPr>
        </p:nvSpPr>
        <p:spPr>
          <a:xfrm>
            <a:off x="918089" y="2340149"/>
            <a:ext cx="10405031" cy="1466282"/>
          </a:xfrm>
        </p:spPr>
        <p:txBody>
          <a:bodyPr>
            <a:normAutofit fontScale="90000"/>
          </a:bodyPr>
          <a:lstStyle/>
          <a:p>
            <a:r>
              <a:rPr lang="en-GB"/>
              <a:t>Good practice proposal – </a:t>
            </a:r>
            <a:br>
              <a:rPr lang="pl-PL" dirty="0"/>
            </a:br>
            <a:r>
              <a:rPr lang="en-GB" dirty="0"/>
              <a:t>Building one access point to dispersed data sources</a:t>
            </a:r>
          </a:p>
        </p:txBody>
      </p:sp>
      <p:sp>
        <p:nvSpPr>
          <p:cNvPr id="3" name="Podtytuł 2">
            <a:extLst>
              <a:ext uri="{FF2B5EF4-FFF2-40B4-BE49-F238E27FC236}">
                <a16:creationId xmlns:a16="http://schemas.microsoft.com/office/drawing/2014/main" id="{C575F68A-F259-104A-9650-E1EB5EB7AC5A}"/>
              </a:ext>
            </a:extLst>
          </p:cNvPr>
          <p:cNvSpPr>
            <a:spLocks noGrp="1"/>
          </p:cNvSpPr>
          <p:nvPr>
            <p:ph type="subTitle" idx="1"/>
          </p:nvPr>
        </p:nvSpPr>
        <p:spPr>
          <a:xfrm>
            <a:off x="1560247" y="6012557"/>
            <a:ext cx="9120717" cy="411481"/>
          </a:xfrm>
        </p:spPr>
        <p:txBody>
          <a:bodyPr>
            <a:normAutofit fontScale="55000" lnSpcReduction="20000"/>
          </a:bodyPr>
          <a:lstStyle/>
          <a:p>
            <a:r>
              <a:rPr lang="pl-PL" b="0" dirty="0">
                <a:effectLst/>
              </a:rPr>
              <a:t>Marcin Grudzień         </a:t>
            </a:r>
            <a:r>
              <a:rPr lang="en-GB" sz="3600" b="0" dirty="0">
                <a:effectLst/>
              </a:rPr>
              <a:t>Pushing WMS services to their limits         </a:t>
            </a:r>
            <a:r>
              <a:rPr lang="pl-PL" sz="3600" b="0" dirty="0">
                <a:effectLst/>
              </a:rPr>
              <a:t>8th </a:t>
            </a:r>
            <a:r>
              <a:rPr lang="en-GB" b="0" dirty="0">
                <a:effectLst/>
              </a:rPr>
              <a:t>February</a:t>
            </a:r>
            <a:r>
              <a:rPr lang="pl-PL" b="0" dirty="0">
                <a:effectLst/>
              </a:rPr>
              <a:t> 2022</a:t>
            </a:r>
          </a:p>
        </p:txBody>
      </p:sp>
    </p:spTree>
    <p:extLst>
      <p:ext uri="{BB962C8B-B14F-4D97-AF65-F5344CB8AC3E}">
        <p14:creationId xmlns:p14="http://schemas.microsoft.com/office/powerpoint/2010/main" val="1831056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FCD109-3748-2348-8006-E6DFFC49F9E8}"/>
              </a:ext>
            </a:extLst>
          </p:cNvPr>
          <p:cNvSpPr>
            <a:spLocks noGrp="1"/>
          </p:cNvSpPr>
          <p:nvPr>
            <p:ph type="title"/>
          </p:nvPr>
        </p:nvSpPr>
        <p:spPr/>
        <p:txBody>
          <a:bodyPr>
            <a:noAutofit/>
          </a:bodyPr>
          <a:lstStyle/>
          <a:p>
            <a:r>
              <a:rPr lang="en-GB" sz="3600" dirty="0"/>
              <a:t>Evidence of implementation (3)</a:t>
            </a:r>
            <a:endParaRPr lang="en-US" sz="3600" dirty="0"/>
          </a:p>
        </p:txBody>
      </p:sp>
      <p:sp>
        <p:nvSpPr>
          <p:cNvPr id="3" name="Symbol zastępczy zawartości 2">
            <a:extLst>
              <a:ext uri="{FF2B5EF4-FFF2-40B4-BE49-F238E27FC236}">
                <a16:creationId xmlns:a16="http://schemas.microsoft.com/office/drawing/2014/main" id="{65ADD8B6-F2AB-C448-9523-4F0BBB0B8853}"/>
              </a:ext>
            </a:extLst>
          </p:cNvPr>
          <p:cNvSpPr>
            <a:spLocks noGrp="1"/>
          </p:cNvSpPr>
          <p:nvPr>
            <p:ph idx="1"/>
          </p:nvPr>
        </p:nvSpPr>
        <p:spPr>
          <a:xfrm>
            <a:off x="612061" y="1596134"/>
            <a:ext cx="5318045" cy="4851434"/>
          </a:xfrm>
        </p:spPr>
        <p:txBody>
          <a:bodyPr>
            <a:normAutofit fontScale="70000" lnSpcReduction="20000"/>
          </a:bodyPr>
          <a:lstStyle/>
          <a:p>
            <a:pPr marL="0" indent="0">
              <a:buNone/>
            </a:pPr>
            <a:r>
              <a:rPr lang="en-GB" b="0" dirty="0">
                <a:effectLst/>
              </a:rPr>
              <a:t>INSPIRE themes covered</a:t>
            </a:r>
          </a:p>
          <a:p>
            <a:r>
              <a:rPr lang="en-GB" b="0" dirty="0">
                <a:effectLst/>
              </a:rPr>
              <a:t>Administrative units</a:t>
            </a:r>
          </a:p>
          <a:p>
            <a:r>
              <a:rPr lang="en-GB" b="0" dirty="0">
                <a:effectLst/>
              </a:rPr>
              <a:t>Cadastral parcels</a:t>
            </a:r>
          </a:p>
          <a:p>
            <a:r>
              <a:rPr lang="en-GB" b="0" dirty="0">
                <a:effectLst/>
              </a:rPr>
              <a:t>Hydrography</a:t>
            </a:r>
          </a:p>
          <a:p>
            <a:r>
              <a:rPr lang="en-GB" b="0" dirty="0">
                <a:effectLst/>
              </a:rPr>
              <a:t>Transport networks</a:t>
            </a:r>
          </a:p>
          <a:p>
            <a:r>
              <a:rPr lang="en-GB" b="0" dirty="0">
                <a:effectLst/>
              </a:rPr>
              <a:t>Elevation</a:t>
            </a:r>
          </a:p>
          <a:p>
            <a:r>
              <a:rPr lang="en-GB" b="0" dirty="0">
                <a:effectLst/>
              </a:rPr>
              <a:t>Land cover</a:t>
            </a:r>
          </a:p>
          <a:p>
            <a:r>
              <a:rPr lang="en-GB" b="0" dirty="0">
                <a:effectLst/>
              </a:rPr>
              <a:t>Buildings</a:t>
            </a:r>
          </a:p>
          <a:p>
            <a:r>
              <a:rPr lang="en-GB" b="0" dirty="0">
                <a:effectLst/>
              </a:rPr>
              <a:t>Land use</a:t>
            </a:r>
          </a:p>
          <a:p>
            <a:r>
              <a:rPr lang="en-GB" b="0" dirty="0">
                <a:effectLst/>
              </a:rPr>
              <a:t>Soil</a:t>
            </a:r>
          </a:p>
          <a:p>
            <a:r>
              <a:rPr lang="en-GB" b="0" dirty="0">
                <a:effectLst/>
              </a:rPr>
              <a:t>Utility and governmental services</a:t>
            </a:r>
          </a:p>
        </p:txBody>
      </p:sp>
      <p:sp>
        <p:nvSpPr>
          <p:cNvPr id="4" name="Symbol zastępczy stopki 4">
            <a:extLst>
              <a:ext uri="{FF2B5EF4-FFF2-40B4-BE49-F238E27FC236}">
                <a16:creationId xmlns:a16="http://schemas.microsoft.com/office/drawing/2014/main" id="{9F972001-0235-724A-BDDD-590AE66C35E8}"/>
              </a:ext>
            </a:extLst>
          </p:cNvPr>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pic>
        <p:nvPicPr>
          <p:cNvPr id="1028" name="Picture 4">
            <a:extLst>
              <a:ext uri="{FF2B5EF4-FFF2-40B4-BE49-F238E27FC236}">
                <a16:creationId xmlns:a16="http://schemas.microsoft.com/office/drawing/2014/main" id="{05614D9E-4BDB-0C4A-8311-2C74F66788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0745" y="1382449"/>
            <a:ext cx="63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80DC2AE-8744-484A-85B8-3C2AF0461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636" y="1608883"/>
            <a:ext cx="63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3BBD163-C8C5-DF4A-B459-66CC2AFD74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8543" y="1834760"/>
            <a:ext cx="63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54B9648-2C84-DE47-87B4-58036BD11C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3245" y="2571518"/>
            <a:ext cx="63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AB9BCF5-E51D-3B43-8BED-26206A0BBB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2144" y="2785269"/>
            <a:ext cx="63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2B0D1F00-1D22-DB45-A83E-09B6C8BA6B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5283" y="3056041"/>
            <a:ext cx="63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9CA2352-EEB1-6542-AF6D-2474ABCB38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1674" y="3788801"/>
            <a:ext cx="63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A0690D6-C91A-1347-A549-CE156B5CC4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64636" y="4041775"/>
            <a:ext cx="63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CBEA04BF-206E-1B40-A0A9-6485A24945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88958" y="4230359"/>
            <a:ext cx="63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32DDF689-191D-214A-A850-C6042DE8F24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06824" y="5179663"/>
            <a:ext cx="635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120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FCD109-3748-2348-8006-E6DFFC49F9E8}"/>
              </a:ext>
            </a:extLst>
          </p:cNvPr>
          <p:cNvSpPr>
            <a:spLocks noGrp="1"/>
          </p:cNvSpPr>
          <p:nvPr>
            <p:ph type="title"/>
          </p:nvPr>
        </p:nvSpPr>
        <p:spPr/>
        <p:txBody>
          <a:bodyPr>
            <a:noAutofit/>
          </a:bodyPr>
          <a:lstStyle/>
          <a:p>
            <a:r>
              <a:rPr lang="en-GB" sz="3600" dirty="0"/>
              <a:t>Evidence of implementation (4)</a:t>
            </a:r>
            <a:endParaRPr lang="en-US" sz="3600" dirty="0"/>
          </a:p>
        </p:txBody>
      </p:sp>
      <p:pic>
        <p:nvPicPr>
          <p:cNvPr id="7" name="Obraz 6">
            <a:extLst>
              <a:ext uri="{FF2B5EF4-FFF2-40B4-BE49-F238E27FC236}">
                <a16:creationId xmlns:a16="http://schemas.microsoft.com/office/drawing/2014/main" id="{AD11F343-2379-1A48-A227-90722411CB63}"/>
              </a:ext>
            </a:extLst>
          </p:cNvPr>
          <p:cNvPicPr/>
          <p:nvPr/>
        </p:nvPicPr>
        <p:blipFill>
          <a:blip r:embed="rId2">
            <a:extLst>
              <a:ext uri="{28A0092B-C50C-407E-A947-70E740481C1C}">
                <a14:useLocalDpi xmlns:a14="http://schemas.microsoft.com/office/drawing/2010/main"/>
              </a:ext>
            </a:extLst>
          </a:blip>
          <a:stretch>
            <a:fillRect/>
          </a:stretch>
        </p:blipFill>
        <p:spPr>
          <a:xfrm>
            <a:off x="575990" y="1311482"/>
            <a:ext cx="5943600" cy="3867150"/>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pic>
      <p:pic>
        <p:nvPicPr>
          <p:cNvPr id="8" name="Obraz 7">
            <a:extLst>
              <a:ext uri="{FF2B5EF4-FFF2-40B4-BE49-F238E27FC236}">
                <a16:creationId xmlns:a16="http://schemas.microsoft.com/office/drawing/2014/main" id="{AA39E3B8-6B33-B540-8A72-912E6FFEC047}"/>
              </a:ext>
            </a:extLst>
          </p:cNvPr>
          <p:cNvPicPr/>
          <p:nvPr/>
        </p:nvPicPr>
        <p:blipFill>
          <a:blip r:embed="rId3">
            <a:extLst>
              <a:ext uri="{28A0092B-C50C-407E-A947-70E740481C1C}">
                <a14:useLocalDpi xmlns:a14="http://schemas.microsoft.com/office/drawing/2010/main"/>
              </a:ext>
            </a:extLst>
          </a:blip>
          <a:stretch>
            <a:fillRect/>
          </a:stretch>
        </p:blipFill>
        <p:spPr>
          <a:xfrm>
            <a:off x="1886785" y="1757707"/>
            <a:ext cx="5943600" cy="36188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pic>
      <p:pic>
        <p:nvPicPr>
          <p:cNvPr id="9" name="Obraz 8">
            <a:extLst>
              <a:ext uri="{FF2B5EF4-FFF2-40B4-BE49-F238E27FC236}">
                <a16:creationId xmlns:a16="http://schemas.microsoft.com/office/drawing/2014/main" id="{9719B750-7AB5-414E-95DD-0C0EB2C006FE}"/>
              </a:ext>
            </a:extLst>
          </p:cNvPr>
          <p:cNvPicPr/>
          <p:nvPr/>
        </p:nvPicPr>
        <p:blipFill>
          <a:blip r:embed="rId4">
            <a:extLst>
              <a:ext uri="{28A0092B-C50C-407E-A947-70E740481C1C}">
                <a14:useLocalDpi xmlns:a14="http://schemas.microsoft.com/office/drawing/2010/main"/>
              </a:ext>
            </a:extLst>
          </a:blip>
          <a:stretch>
            <a:fillRect/>
          </a:stretch>
        </p:blipFill>
        <p:spPr>
          <a:xfrm>
            <a:off x="3347547" y="2224812"/>
            <a:ext cx="5943600" cy="3618865"/>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pic>
      <p:sp>
        <p:nvSpPr>
          <p:cNvPr id="10" name="Symbol zastępczy zawartości 2">
            <a:extLst>
              <a:ext uri="{FF2B5EF4-FFF2-40B4-BE49-F238E27FC236}">
                <a16:creationId xmlns:a16="http://schemas.microsoft.com/office/drawing/2014/main" id="{9DB9E9CE-B502-6943-881B-7AA1AC3F0052}"/>
              </a:ext>
            </a:extLst>
          </p:cNvPr>
          <p:cNvSpPr>
            <a:spLocks noGrp="1"/>
          </p:cNvSpPr>
          <p:nvPr>
            <p:ph idx="1"/>
          </p:nvPr>
        </p:nvSpPr>
        <p:spPr>
          <a:xfrm>
            <a:off x="575990" y="4696528"/>
            <a:ext cx="972041" cy="473958"/>
          </a:xfrm>
        </p:spPr>
        <p:txBody>
          <a:bodyPr>
            <a:normAutofit lnSpcReduction="10000"/>
          </a:bodyPr>
          <a:lstStyle/>
          <a:p>
            <a:pPr marL="0" indent="0">
              <a:buNone/>
            </a:pPr>
            <a:r>
              <a:rPr lang="pl-PL" sz="2400" b="0" dirty="0">
                <a:effectLst/>
              </a:rPr>
              <a:t>KIEG</a:t>
            </a:r>
            <a:endParaRPr lang="en-GB" sz="2400" b="0" dirty="0">
              <a:effectLst/>
            </a:endParaRPr>
          </a:p>
        </p:txBody>
      </p:sp>
      <p:sp>
        <p:nvSpPr>
          <p:cNvPr id="11" name="Symbol zastępczy zawartości 2">
            <a:extLst>
              <a:ext uri="{FF2B5EF4-FFF2-40B4-BE49-F238E27FC236}">
                <a16:creationId xmlns:a16="http://schemas.microsoft.com/office/drawing/2014/main" id="{2D153535-8716-C241-872A-7C01BC37C747}"/>
              </a:ext>
            </a:extLst>
          </p:cNvPr>
          <p:cNvSpPr txBox="1">
            <a:spLocks/>
          </p:cNvSpPr>
          <p:nvPr/>
        </p:nvSpPr>
        <p:spPr>
          <a:xfrm>
            <a:off x="2004830" y="4968394"/>
            <a:ext cx="972041" cy="473958"/>
          </a:xfrm>
          <a:prstGeom prst="rect">
            <a:avLst/>
          </a:prstGeom>
        </p:spPr>
        <p:txBody>
          <a:bodyPr vert="horz" lIns="122118" tIns="61059" rIns="122118" bIns="61059" rtlCol="0">
            <a:normAutofit lnSpcReduction="10000"/>
          </a:bodyPr>
          <a:lstStyle>
            <a:lvl1pPr marL="457943" indent="-457943" algn="l" rtl="0" fontAlgn="base">
              <a:spcBef>
                <a:spcPct val="20000"/>
              </a:spcBef>
              <a:spcAft>
                <a:spcPct val="0"/>
              </a:spcAft>
              <a:buFont typeface="Arial" charset="0"/>
              <a:buChar char="•"/>
              <a:defRPr sz="37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1pPr>
            <a:lvl2pPr marL="992210" indent="-381619" algn="l" rtl="0" fontAlgn="base">
              <a:spcBef>
                <a:spcPct val="20000"/>
              </a:spcBef>
              <a:spcAft>
                <a:spcPct val="0"/>
              </a:spcAft>
              <a:buFont typeface="Arial" charset="0"/>
              <a:buChar char="–"/>
              <a:defRPr sz="36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2pPr>
            <a:lvl3pPr marL="1526477" indent="-305295" algn="l" rtl="0" fontAlgn="base">
              <a:spcBef>
                <a:spcPct val="20000"/>
              </a:spcBef>
              <a:spcAft>
                <a:spcPct val="0"/>
              </a:spcAft>
              <a:buFont typeface="Arial" charset="0"/>
              <a:buChar char="•"/>
              <a:defRPr sz="32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3pPr>
            <a:lvl4pPr marL="2137067" indent="-305295" algn="l" rtl="0" fontAlgn="base">
              <a:spcBef>
                <a:spcPct val="20000"/>
              </a:spcBef>
              <a:spcAft>
                <a:spcPct val="0"/>
              </a:spcAft>
              <a:buFont typeface="Arial" charset="0"/>
              <a:buChar char="–"/>
              <a:defRPr sz="27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4pPr>
            <a:lvl5pPr marL="2747658" indent="-305295" algn="l" rtl="0" fontAlgn="base">
              <a:spcBef>
                <a:spcPct val="20000"/>
              </a:spcBef>
              <a:spcAft>
                <a:spcPct val="0"/>
              </a:spcAft>
              <a:buFont typeface="Arial" charset="0"/>
              <a:buChar char="»"/>
              <a:defRPr sz="27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5pPr>
            <a:lvl6pPr marL="3358248"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8839"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9430"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90020"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Font typeface="Arial" charset="0"/>
              <a:buNone/>
            </a:pPr>
            <a:r>
              <a:rPr lang="pl-PL" sz="2400" b="0" dirty="0">
                <a:effectLst/>
              </a:rPr>
              <a:t>KIUT</a:t>
            </a:r>
            <a:endParaRPr lang="en-GB" sz="2400" b="0" dirty="0">
              <a:effectLst/>
            </a:endParaRPr>
          </a:p>
        </p:txBody>
      </p:sp>
      <p:sp>
        <p:nvSpPr>
          <p:cNvPr id="12" name="Symbol zastępczy zawartości 2">
            <a:extLst>
              <a:ext uri="{FF2B5EF4-FFF2-40B4-BE49-F238E27FC236}">
                <a16:creationId xmlns:a16="http://schemas.microsoft.com/office/drawing/2014/main" id="{35DFEF32-BEE8-8541-845E-004F6F4F2763}"/>
              </a:ext>
            </a:extLst>
          </p:cNvPr>
          <p:cNvSpPr txBox="1">
            <a:spLocks/>
          </p:cNvSpPr>
          <p:nvPr/>
        </p:nvSpPr>
        <p:spPr>
          <a:xfrm>
            <a:off x="3337652" y="5387878"/>
            <a:ext cx="1134979" cy="473958"/>
          </a:xfrm>
          <a:prstGeom prst="rect">
            <a:avLst/>
          </a:prstGeom>
        </p:spPr>
        <p:txBody>
          <a:bodyPr vert="horz" lIns="122118" tIns="61059" rIns="122118" bIns="61059" rtlCol="0">
            <a:normAutofit fontScale="92500"/>
          </a:bodyPr>
          <a:lstStyle>
            <a:lvl1pPr marL="457943" indent="-457943" algn="l" rtl="0" fontAlgn="base">
              <a:spcBef>
                <a:spcPct val="20000"/>
              </a:spcBef>
              <a:spcAft>
                <a:spcPct val="0"/>
              </a:spcAft>
              <a:buFont typeface="Arial" charset="0"/>
              <a:buChar char="•"/>
              <a:defRPr sz="37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1pPr>
            <a:lvl2pPr marL="992210" indent="-381619" algn="l" rtl="0" fontAlgn="base">
              <a:spcBef>
                <a:spcPct val="20000"/>
              </a:spcBef>
              <a:spcAft>
                <a:spcPct val="0"/>
              </a:spcAft>
              <a:buFont typeface="Arial" charset="0"/>
              <a:buChar char="–"/>
              <a:defRPr sz="36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2pPr>
            <a:lvl3pPr marL="1526477" indent="-305295" algn="l" rtl="0" fontAlgn="base">
              <a:spcBef>
                <a:spcPct val="20000"/>
              </a:spcBef>
              <a:spcAft>
                <a:spcPct val="0"/>
              </a:spcAft>
              <a:buFont typeface="Arial" charset="0"/>
              <a:buChar char="•"/>
              <a:defRPr sz="32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3pPr>
            <a:lvl4pPr marL="2137067" indent="-305295" algn="l" rtl="0" fontAlgn="base">
              <a:spcBef>
                <a:spcPct val="20000"/>
              </a:spcBef>
              <a:spcAft>
                <a:spcPct val="0"/>
              </a:spcAft>
              <a:buFont typeface="Arial" charset="0"/>
              <a:buChar char="–"/>
              <a:defRPr sz="27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4pPr>
            <a:lvl5pPr marL="2747658" indent="-305295" algn="l" rtl="0" fontAlgn="base">
              <a:spcBef>
                <a:spcPct val="20000"/>
              </a:spcBef>
              <a:spcAft>
                <a:spcPct val="0"/>
              </a:spcAft>
              <a:buFont typeface="Arial" charset="0"/>
              <a:buChar char="»"/>
              <a:defRPr sz="27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5pPr>
            <a:lvl6pPr marL="3358248"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8839"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9430"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90020"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Font typeface="Arial" charset="0"/>
              <a:buNone/>
            </a:pPr>
            <a:r>
              <a:rPr lang="pl-PL" sz="2400" b="0" dirty="0">
                <a:effectLst/>
              </a:rPr>
              <a:t>KIBDOT</a:t>
            </a:r>
            <a:endParaRPr lang="en-GB" sz="2400" b="0" dirty="0">
              <a:effectLst/>
            </a:endParaRPr>
          </a:p>
        </p:txBody>
      </p:sp>
      <p:pic>
        <p:nvPicPr>
          <p:cNvPr id="4" name="Obraz 3">
            <a:extLst>
              <a:ext uri="{FF2B5EF4-FFF2-40B4-BE49-F238E27FC236}">
                <a16:creationId xmlns:a16="http://schemas.microsoft.com/office/drawing/2014/main" id="{482B0869-2B0F-BE4F-B0C1-3BCFB77CCDCE}"/>
              </a:ext>
            </a:extLst>
          </p:cNvPr>
          <p:cNvPicPr>
            <a:picLocks noChangeAspect="1"/>
          </p:cNvPicPr>
          <p:nvPr/>
        </p:nvPicPr>
        <p:blipFill>
          <a:blip r:embed="rId5"/>
          <a:stretch>
            <a:fillRect/>
          </a:stretch>
        </p:blipFill>
        <p:spPr>
          <a:xfrm>
            <a:off x="4551081" y="2663856"/>
            <a:ext cx="5918200" cy="3606800"/>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pic>
      <p:pic>
        <p:nvPicPr>
          <p:cNvPr id="5" name="Obraz 4">
            <a:extLst>
              <a:ext uri="{FF2B5EF4-FFF2-40B4-BE49-F238E27FC236}">
                <a16:creationId xmlns:a16="http://schemas.microsoft.com/office/drawing/2014/main" id="{CEA071DB-78D6-434B-9429-F1D4C9A113DF}"/>
              </a:ext>
            </a:extLst>
          </p:cNvPr>
          <p:cNvPicPr>
            <a:picLocks noChangeAspect="1"/>
          </p:cNvPicPr>
          <p:nvPr/>
        </p:nvPicPr>
        <p:blipFill>
          <a:blip r:embed="rId6"/>
          <a:stretch>
            <a:fillRect/>
          </a:stretch>
        </p:blipFill>
        <p:spPr>
          <a:xfrm>
            <a:off x="5709691" y="2988221"/>
            <a:ext cx="5918200" cy="3606800"/>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pic>
      <p:sp>
        <p:nvSpPr>
          <p:cNvPr id="13" name="Symbol zastępczy zawartości 2">
            <a:extLst>
              <a:ext uri="{FF2B5EF4-FFF2-40B4-BE49-F238E27FC236}">
                <a16:creationId xmlns:a16="http://schemas.microsoft.com/office/drawing/2014/main" id="{B7836197-5729-6A43-AE76-AE76A8D0DBD8}"/>
              </a:ext>
            </a:extLst>
          </p:cNvPr>
          <p:cNvSpPr txBox="1">
            <a:spLocks/>
          </p:cNvSpPr>
          <p:nvPr/>
        </p:nvSpPr>
        <p:spPr>
          <a:xfrm>
            <a:off x="4574712" y="5861836"/>
            <a:ext cx="1134979" cy="473958"/>
          </a:xfrm>
          <a:prstGeom prst="rect">
            <a:avLst/>
          </a:prstGeom>
        </p:spPr>
        <p:txBody>
          <a:bodyPr vert="horz" lIns="122118" tIns="61059" rIns="122118" bIns="61059" rtlCol="0">
            <a:normAutofit lnSpcReduction="10000"/>
          </a:bodyPr>
          <a:lstStyle>
            <a:lvl1pPr marL="457943" indent="-457943" algn="l" rtl="0" fontAlgn="base">
              <a:spcBef>
                <a:spcPct val="20000"/>
              </a:spcBef>
              <a:spcAft>
                <a:spcPct val="0"/>
              </a:spcAft>
              <a:buFont typeface="Arial" charset="0"/>
              <a:buChar char="•"/>
              <a:defRPr sz="37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1pPr>
            <a:lvl2pPr marL="992210" indent="-381619" algn="l" rtl="0" fontAlgn="base">
              <a:spcBef>
                <a:spcPct val="20000"/>
              </a:spcBef>
              <a:spcAft>
                <a:spcPct val="0"/>
              </a:spcAft>
              <a:buFont typeface="Arial" charset="0"/>
              <a:buChar char="–"/>
              <a:defRPr sz="36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2pPr>
            <a:lvl3pPr marL="1526477" indent="-305295" algn="l" rtl="0" fontAlgn="base">
              <a:spcBef>
                <a:spcPct val="20000"/>
              </a:spcBef>
              <a:spcAft>
                <a:spcPct val="0"/>
              </a:spcAft>
              <a:buFont typeface="Arial" charset="0"/>
              <a:buChar char="•"/>
              <a:defRPr sz="32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3pPr>
            <a:lvl4pPr marL="2137067" indent="-305295" algn="l" rtl="0" fontAlgn="base">
              <a:spcBef>
                <a:spcPct val="20000"/>
              </a:spcBef>
              <a:spcAft>
                <a:spcPct val="0"/>
              </a:spcAft>
              <a:buFont typeface="Arial" charset="0"/>
              <a:buChar char="–"/>
              <a:defRPr sz="27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4pPr>
            <a:lvl5pPr marL="2747658" indent="-305295" algn="l" rtl="0" fontAlgn="base">
              <a:spcBef>
                <a:spcPct val="20000"/>
              </a:spcBef>
              <a:spcAft>
                <a:spcPct val="0"/>
              </a:spcAft>
              <a:buFont typeface="Arial" charset="0"/>
              <a:buChar char="»"/>
              <a:defRPr sz="27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5pPr>
            <a:lvl6pPr marL="3358248"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8839"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9430"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90020"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Font typeface="Arial" charset="0"/>
              <a:buNone/>
            </a:pPr>
            <a:r>
              <a:rPr lang="pl-PL" sz="2400" b="0" dirty="0">
                <a:effectLst/>
              </a:rPr>
              <a:t>KIMP</a:t>
            </a:r>
            <a:endParaRPr lang="en-GB" sz="2400" b="0" dirty="0">
              <a:effectLst/>
            </a:endParaRPr>
          </a:p>
        </p:txBody>
      </p:sp>
      <p:sp>
        <p:nvSpPr>
          <p:cNvPr id="14" name="Symbol zastępczy zawartości 2">
            <a:extLst>
              <a:ext uri="{FF2B5EF4-FFF2-40B4-BE49-F238E27FC236}">
                <a16:creationId xmlns:a16="http://schemas.microsoft.com/office/drawing/2014/main" id="{21E3E516-1096-C14D-B7F8-7017CF761FE1}"/>
              </a:ext>
            </a:extLst>
          </p:cNvPr>
          <p:cNvSpPr txBox="1">
            <a:spLocks/>
          </p:cNvSpPr>
          <p:nvPr/>
        </p:nvSpPr>
        <p:spPr>
          <a:xfrm>
            <a:off x="5721506" y="6168042"/>
            <a:ext cx="1134979" cy="473958"/>
          </a:xfrm>
          <a:prstGeom prst="rect">
            <a:avLst/>
          </a:prstGeom>
        </p:spPr>
        <p:txBody>
          <a:bodyPr vert="horz" lIns="122118" tIns="61059" rIns="122118" bIns="61059" rtlCol="0">
            <a:normAutofit lnSpcReduction="10000"/>
          </a:bodyPr>
          <a:lstStyle>
            <a:lvl1pPr marL="457943" indent="-457943" algn="l" rtl="0" fontAlgn="base">
              <a:spcBef>
                <a:spcPct val="20000"/>
              </a:spcBef>
              <a:spcAft>
                <a:spcPct val="0"/>
              </a:spcAft>
              <a:buFont typeface="Arial" charset="0"/>
              <a:buChar char="•"/>
              <a:defRPr sz="37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1pPr>
            <a:lvl2pPr marL="992210" indent="-381619" algn="l" rtl="0" fontAlgn="base">
              <a:spcBef>
                <a:spcPct val="20000"/>
              </a:spcBef>
              <a:spcAft>
                <a:spcPct val="0"/>
              </a:spcAft>
              <a:buFont typeface="Arial" charset="0"/>
              <a:buChar char="–"/>
              <a:defRPr sz="36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2pPr>
            <a:lvl3pPr marL="1526477" indent="-305295" algn="l" rtl="0" fontAlgn="base">
              <a:spcBef>
                <a:spcPct val="20000"/>
              </a:spcBef>
              <a:spcAft>
                <a:spcPct val="0"/>
              </a:spcAft>
              <a:buFont typeface="Arial" charset="0"/>
              <a:buChar char="•"/>
              <a:defRPr sz="32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3pPr>
            <a:lvl4pPr marL="2137067" indent="-305295" algn="l" rtl="0" fontAlgn="base">
              <a:spcBef>
                <a:spcPct val="20000"/>
              </a:spcBef>
              <a:spcAft>
                <a:spcPct val="0"/>
              </a:spcAft>
              <a:buFont typeface="Arial" charset="0"/>
              <a:buChar char="–"/>
              <a:defRPr sz="27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4pPr>
            <a:lvl5pPr marL="2747658" indent="-305295" algn="l" rtl="0" fontAlgn="base">
              <a:spcBef>
                <a:spcPct val="20000"/>
              </a:spcBef>
              <a:spcAft>
                <a:spcPct val="0"/>
              </a:spcAft>
              <a:buFont typeface="Arial" charset="0"/>
              <a:buChar char="»"/>
              <a:defRPr sz="27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5pPr>
            <a:lvl6pPr marL="3358248"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8839"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9430"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90020"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Font typeface="Arial" charset="0"/>
              <a:buNone/>
            </a:pPr>
            <a:r>
              <a:rPr lang="pl-PL" sz="2400" b="0" dirty="0">
                <a:effectLst/>
              </a:rPr>
              <a:t>KISKZP</a:t>
            </a:r>
            <a:endParaRPr lang="en-GB" sz="2400" b="0" dirty="0">
              <a:effectLst/>
            </a:endParaRPr>
          </a:p>
        </p:txBody>
      </p:sp>
      <p:sp>
        <p:nvSpPr>
          <p:cNvPr id="15" name="Symbol zastępczy stopki 4">
            <a:extLst>
              <a:ext uri="{FF2B5EF4-FFF2-40B4-BE49-F238E27FC236}">
                <a16:creationId xmlns:a16="http://schemas.microsoft.com/office/drawing/2014/main" id="{36282257-56AA-D44B-9681-61259DFAF5BB}"/>
              </a:ext>
            </a:extLst>
          </p:cNvPr>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spTree>
    <p:extLst>
      <p:ext uri="{BB962C8B-B14F-4D97-AF65-F5344CB8AC3E}">
        <p14:creationId xmlns:p14="http://schemas.microsoft.com/office/powerpoint/2010/main" val="2105922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FCD109-3748-2348-8006-E6DFFC49F9E8}"/>
              </a:ext>
            </a:extLst>
          </p:cNvPr>
          <p:cNvSpPr>
            <a:spLocks noGrp="1"/>
          </p:cNvSpPr>
          <p:nvPr>
            <p:ph type="title"/>
          </p:nvPr>
        </p:nvSpPr>
        <p:spPr/>
        <p:txBody>
          <a:bodyPr>
            <a:noAutofit/>
          </a:bodyPr>
          <a:lstStyle/>
          <a:p>
            <a:r>
              <a:rPr lang="en-GB" sz="3600" dirty="0"/>
              <a:t>Evidence of implementation (5)</a:t>
            </a:r>
            <a:endParaRPr lang="en-US" sz="3600" dirty="0"/>
          </a:p>
        </p:txBody>
      </p:sp>
      <p:graphicFrame>
        <p:nvGraphicFramePr>
          <p:cNvPr id="7" name="Wykres 6">
            <a:extLst>
              <a:ext uri="{FF2B5EF4-FFF2-40B4-BE49-F238E27FC236}">
                <a16:creationId xmlns:a16="http://schemas.microsoft.com/office/drawing/2014/main" id="{FF16C5C3-BEDA-164E-A010-6AB4FAEA7A25}"/>
              </a:ext>
            </a:extLst>
          </p:cNvPr>
          <p:cNvGraphicFramePr>
            <a:graphicFrameLocks/>
          </p:cNvGraphicFramePr>
          <p:nvPr>
            <p:extLst>
              <p:ext uri="{D42A27DB-BD31-4B8C-83A1-F6EECF244321}">
                <p14:modId xmlns:p14="http://schemas.microsoft.com/office/powerpoint/2010/main" val="1691759067"/>
              </p:ext>
            </p:extLst>
          </p:nvPr>
        </p:nvGraphicFramePr>
        <p:xfrm>
          <a:off x="143942" y="1116013"/>
          <a:ext cx="11785600" cy="5504036"/>
        </p:xfrm>
        <a:graphic>
          <a:graphicData uri="http://schemas.openxmlformats.org/drawingml/2006/chart">
            <c:chart xmlns:c="http://schemas.openxmlformats.org/drawingml/2006/chart" xmlns:r="http://schemas.openxmlformats.org/officeDocument/2006/relationships" r:id="rId2"/>
          </a:graphicData>
        </a:graphic>
      </p:graphicFrame>
      <p:sp>
        <p:nvSpPr>
          <p:cNvPr id="8" name="Symbol zastępczy zawartości 2">
            <a:extLst>
              <a:ext uri="{FF2B5EF4-FFF2-40B4-BE49-F238E27FC236}">
                <a16:creationId xmlns:a16="http://schemas.microsoft.com/office/drawing/2014/main" id="{2DCC7CC4-5AE0-834A-B5B2-7F1DA1DC98F3}"/>
              </a:ext>
            </a:extLst>
          </p:cNvPr>
          <p:cNvSpPr>
            <a:spLocks noGrp="1"/>
          </p:cNvSpPr>
          <p:nvPr>
            <p:ph idx="1"/>
          </p:nvPr>
        </p:nvSpPr>
        <p:spPr>
          <a:xfrm>
            <a:off x="2102400" y="2880209"/>
            <a:ext cx="8136903" cy="1080120"/>
          </a:xfrm>
          <a:solidFill>
            <a:schemeClr val="accent1">
              <a:lumMod val="20000"/>
              <a:lumOff val="80000"/>
              <a:alpha val="70000"/>
            </a:schemeClr>
          </a:solidFill>
          <a:effectLst>
            <a:outerShdw blurRad="50800" dist="38100" dir="2700000" algn="tl" rotWithShape="0">
              <a:prstClr val="black">
                <a:alpha val="40000"/>
              </a:prstClr>
            </a:outerShdw>
          </a:effectLst>
        </p:spPr>
        <p:txBody>
          <a:bodyPr>
            <a:normAutofit fontScale="92500" lnSpcReduction="10000"/>
          </a:bodyPr>
          <a:lstStyle/>
          <a:p>
            <a:pPr marL="0" indent="0" algn="ctr">
              <a:buNone/>
            </a:pPr>
            <a:r>
              <a:rPr lang="en-GB" b="0" dirty="0">
                <a:effectLst/>
              </a:rPr>
              <a:t>Till the end of 2021, there were 7.3 billion requests to KIEG service.</a:t>
            </a:r>
          </a:p>
          <a:p>
            <a:pPr marL="0" indent="0" algn="ctr">
              <a:buNone/>
            </a:pPr>
            <a:endParaRPr lang="en-GB" b="0" dirty="0">
              <a:effectLst/>
            </a:endParaRPr>
          </a:p>
        </p:txBody>
      </p:sp>
      <p:sp>
        <p:nvSpPr>
          <p:cNvPr id="5" name="Symbol zastępczy stopki 4">
            <a:extLst>
              <a:ext uri="{FF2B5EF4-FFF2-40B4-BE49-F238E27FC236}">
                <a16:creationId xmlns:a16="http://schemas.microsoft.com/office/drawing/2014/main" id="{84677FC9-B0D0-F44E-B34D-5BADDDC7F16D}"/>
              </a:ext>
            </a:extLst>
          </p:cNvPr>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spTree>
    <p:extLst>
      <p:ext uri="{BB962C8B-B14F-4D97-AF65-F5344CB8AC3E}">
        <p14:creationId xmlns:p14="http://schemas.microsoft.com/office/powerpoint/2010/main" val="2032456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FCD109-3748-2348-8006-E6DFFC49F9E8}"/>
              </a:ext>
            </a:extLst>
          </p:cNvPr>
          <p:cNvSpPr>
            <a:spLocks noGrp="1"/>
          </p:cNvSpPr>
          <p:nvPr>
            <p:ph type="title"/>
          </p:nvPr>
        </p:nvSpPr>
        <p:spPr/>
        <p:txBody>
          <a:bodyPr>
            <a:normAutofit fontScale="90000"/>
          </a:bodyPr>
          <a:lstStyle/>
          <a:p>
            <a:r>
              <a:rPr lang="en-US" dirty="0"/>
              <a:t>Other relevant information</a:t>
            </a:r>
          </a:p>
        </p:txBody>
      </p:sp>
      <p:sp>
        <p:nvSpPr>
          <p:cNvPr id="3" name="Symbol zastępczy zawartości 2">
            <a:extLst>
              <a:ext uri="{FF2B5EF4-FFF2-40B4-BE49-F238E27FC236}">
                <a16:creationId xmlns:a16="http://schemas.microsoft.com/office/drawing/2014/main" id="{65ADD8B6-F2AB-C448-9523-4F0BBB0B8853}"/>
              </a:ext>
            </a:extLst>
          </p:cNvPr>
          <p:cNvSpPr>
            <a:spLocks noGrp="1"/>
          </p:cNvSpPr>
          <p:nvPr>
            <p:ph idx="1"/>
          </p:nvPr>
        </p:nvSpPr>
        <p:spPr/>
        <p:txBody>
          <a:bodyPr>
            <a:normAutofit/>
          </a:bodyPr>
          <a:lstStyle/>
          <a:p>
            <a:pPr marL="0" indent="0">
              <a:buNone/>
            </a:pPr>
            <a:r>
              <a:rPr lang="en-GB" dirty="0">
                <a:effectLst/>
              </a:rPr>
              <a:t>Standardisation of local network services</a:t>
            </a:r>
          </a:p>
          <a:p>
            <a:r>
              <a:rPr lang="en-GB" dirty="0">
                <a:effectLst/>
              </a:rPr>
              <a:t>The standards are available for</a:t>
            </a:r>
            <a:endParaRPr lang="pl-PL" dirty="0">
              <a:effectLst/>
            </a:endParaRPr>
          </a:p>
          <a:p>
            <a:pPr lvl="1"/>
            <a:r>
              <a:rPr lang="en-GB" u="sng" dirty="0">
                <a:effectLst/>
                <a:hlinkClick r:id="rId2"/>
              </a:rPr>
              <a:t>KIEG</a:t>
            </a:r>
            <a:r>
              <a:rPr lang="en-GB" dirty="0">
                <a:effectLst/>
                <a:hlinkClick r:id="rId2"/>
              </a:rPr>
              <a:t> </a:t>
            </a:r>
            <a:endParaRPr lang="pl-PL" dirty="0">
              <a:effectLst/>
            </a:endParaRPr>
          </a:p>
          <a:p>
            <a:pPr lvl="1"/>
            <a:r>
              <a:rPr lang="en-GB" u="sng" dirty="0">
                <a:effectLst/>
                <a:hlinkClick r:id="rId3"/>
              </a:rPr>
              <a:t>KIUT</a:t>
            </a:r>
            <a:r>
              <a:rPr lang="en-GB" dirty="0">
                <a:effectLst/>
              </a:rPr>
              <a:t> </a:t>
            </a:r>
            <a:endParaRPr lang="pl-PL" dirty="0">
              <a:effectLst/>
            </a:endParaRPr>
          </a:p>
          <a:p>
            <a:r>
              <a:rPr lang="en-US" u="sng" dirty="0">
                <a:effectLst/>
                <a:hlinkClick r:id="rId4"/>
              </a:rPr>
              <a:t>Validator</a:t>
            </a:r>
            <a:r>
              <a:rPr lang="en-GB" u="sng" dirty="0">
                <a:effectLst/>
                <a:hlinkClick r:id="rId4"/>
              </a:rPr>
              <a:t> application</a:t>
            </a:r>
            <a:endParaRPr lang="en-GB" dirty="0">
              <a:effectLst/>
            </a:endParaRPr>
          </a:p>
        </p:txBody>
      </p:sp>
      <p:pic>
        <p:nvPicPr>
          <p:cNvPr id="5" name="Obraz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19753" y="1257280"/>
            <a:ext cx="2006227" cy="2859296"/>
          </a:xfrm>
          <a:prstGeom prst="rect">
            <a:avLst/>
          </a:prstGeom>
          <a:ln>
            <a:solidFill>
              <a:schemeClr val="tx1"/>
            </a:solidFill>
          </a:ln>
          <a:effectLst>
            <a:outerShdw blurRad="50800" dist="38100" dir="2700000" algn="tl" rotWithShape="0">
              <a:prstClr val="black">
                <a:alpha val="40000"/>
              </a:prstClr>
            </a:outerShdw>
          </a:effectLst>
        </p:spPr>
      </p:pic>
      <p:pic>
        <p:nvPicPr>
          <p:cNvPr id="6" name="Obraz 5"/>
          <p:cNvPicPr>
            <a:picLocks noChangeAspect="1"/>
          </p:cNvPicPr>
          <p:nvPr/>
        </p:nvPicPr>
        <p:blipFill>
          <a:blip r:embed="rId6"/>
          <a:stretch>
            <a:fillRect/>
          </a:stretch>
        </p:blipFill>
        <p:spPr>
          <a:xfrm>
            <a:off x="6170127" y="4337874"/>
            <a:ext cx="5773923" cy="2127235"/>
          </a:xfrm>
          <a:prstGeom prst="rect">
            <a:avLst/>
          </a:prstGeom>
          <a:ln>
            <a:solidFill>
              <a:schemeClr val="tx1"/>
            </a:solidFill>
          </a:ln>
          <a:effectLst>
            <a:outerShdw blurRad="50800" dist="38100" dir="2700000" algn="tl" rotWithShape="0">
              <a:prstClr val="black">
                <a:alpha val="40000"/>
              </a:prstClr>
            </a:outerShdw>
          </a:effectLst>
        </p:spPr>
      </p:pic>
      <p:sp>
        <p:nvSpPr>
          <p:cNvPr id="7" name="Symbol zastępczy stopki 4">
            <a:extLst>
              <a:ext uri="{FF2B5EF4-FFF2-40B4-BE49-F238E27FC236}">
                <a16:creationId xmlns:a16="http://schemas.microsoft.com/office/drawing/2014/main" id="{1A4D5993-EC07-D94D-8A4E-788BFDFEDCDD}"/>
              </a:ext>
            </a:extLst>
          </p:cNvPr>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spTree>
    <p:extLst>
      <p:ext uri="{BB962C8B-B14F-4D97-AF65-F5344CB8AC3E}">
        <p14:creationId xmlns:p14="http://schemas.microsoft.com/office/powerpoint/2010/main" val="2841541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FCD109-3748-2348-8006-E6DFFC49F9E8}"/>
              </a:ext>
            </a:extLst>
          </p:cNvPr>
          <p:cNvSpPr>
            <a:spLocks noGrp="1"/>
          </p:cNvSpPr>
          <p:nvPr>
            <p:ph type="title"/>
          </p:nvPr>
        </p:nvSpPr>
        <p:spPr/>
        <p:txBody>
          <a:bodyPr>
            <a:normAutofit/>
          </a:bodyPr>
          <a:lstStyle/>
          <a:p>
            <a:r>
              <a:rPr lang="en-US" dirty="0"/>
              <a:t>Limitations</a:t>
            </a:r>
          </a:p>
        </p:txBody>
      </p:sp>
      <p:sp>
        <p:nvSpPr>
          <p:cNvPr id="3" name="Symbol zastępczy zawartości 2">
            <a:extLst>
              <a:ext uri="{FF2B5EF4-FFF2-40B4-BE49-F238E27FC236}">
                <a16:creationId xmlns:a16="http://schemas.microsoft.com/office/drawing/2014/main" id="{65ADD8B6-F2AB-C448-9523-4F0BBB0B8853}"/>
              </a:ext>
            </a:extLst>
          </p:cNvPr>
          <p:cNvSpPr>
            <a:spLocks noGrp="1"/>
          </p:cNvSpPr>
          <p:nvPr>
            <p:ph idx="1"/>
          </p:nvPr>
        </p:nvSpPr>
        <p:spPr/>
        <p:txBody>
          <a:bodyPr>
            <a:normAutofit/>
          </a:bodyPr>
          <a:lstStyle/>
          <a:p>
            <a:pPr marL="0" indent="0">
              <a:buNone/>
            </a:pPr>
            <a:r>
              <a:rPr lang="en-GB" b="0" dirty="0">
                <a:effectLst/>
              </a:rPr>
              <a:t>Additional resources are required to:</a:t>
            </a:r>
          </a:p>
          <a:p>
            <a:r>
              <a:rPr lang="en-GB" b="0" dirty="0">
                <a:effectLst/>
              </a:rPr>
              <a:t>create and maintain a proxy service </a:t>
            </a:r>
          </a:p>
          <a:p>
            <a:r>
              <a:rPr lang="en-GB" b="0" dirty="0">
                <a:effectLst/>
              </a:rPr>
              <a:t>develop standardisation documents</a:t>
            </a:r>
          </a:p>
          <a:p>
            <a:r>
              <a:rPr lang="en-GB" b="0" dirty="0">
                <a:effectLst/>
              </a:rPr>
              <a:t>standardise local services</a:t>
            </a:r>
          </a:p>
          <a:p>
            <a:endParaRPr lang="pl-PL" dirty="0">
              <a:effectLst/>
            </a:endParaRPr>
          </a:p>
        </p:txBody>
      </p:sp>
      <mc:AlternateContent xmlns:mc="http://schemas.openxmlformats.org/markup-compatibility/2006">
        <mc:Choice xmlns:am3d="http://schemas.microsoft.com/office/drawing/2017/model3d" Requires="am3d">
          <p:graphicFrame>
            <p:nvGraphicFramePr>
              <p:cNvPr id="5" name="Model 3D 4" descr="Thinking Face Emoji">
                <a:extLst>
                  <a:ext uri="{FF2B5EF4-FFF2-40B4-BE49-F238E27FC236}">
                    <a16:creationId xmlns:a16="http://schemas.microsoft.com/office/drawing/2014/main" id="{F2ECC033-DBEC-DE4D-9296-D520C3E684D5}"/>
                  </a:ext>
                </a:extLst>
              </p:cNvPr>
              <p:cNvGraphicFramePr>
                <a:graphicFrameLocks noChangeAspect="1"/>
              </p:cNvGraphicFramePr>
              <p:nvPr>
                <p:extLst>
                  <p:ext uri="{D42A27DB-BD31-4B8C-83A1-F6EECF244321}">
                    <p14:modId xmlns:p14="http://schemas.microsoft.com/office/powerpoint/2010/main" val="3006553283"/>
                  </p:ext>
                </p:extLst>
              </p:nvPr>
            </p:nvGraphicFramePr>
            <p:xfrm>
              <a:off x="8794101" y="1581229"/>
              <a:ext cx="2893196" cy="2636972"/>
            </p:xfrm>
            <a:graphic>
              <a:graphicData uri="http://schemas.microsoft.com/office/drawing/2017/model3d">
                <am3d:model3d r:embed="rId2">
                  <am3d:spPr>
                    <a:xfrm>
                      <a:off x="0" y="0"/>
                      <a:ext cx="2893196" cy="2636972"/>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750452" ay="-1376246" az="-296467"/>
                    <am3d:postTrans dx="0" dy="0" dz="0"/>
                  </am3d:trans>
                  <am3d:raster rName="Office3DRenderer" rVer="16.0.8326">
                    <am3d:blip r:embed="rId3"/>
                  </am3d:raster>
                  <am3d:objViewport viewportSz="45800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Model 3D 4" descr="Thinking Face Emoji">
                <a:extLst>
                  <a:ext uri="{FF2B5EF4-FFF2-40B4-BE49-F238E27FC236}">
                    <a16:creationId xmlns:a16="http://schemas.microsoft.com/office/drawing/2014/main" id="{F2ECC033-DBEC-DE4D-9296-D520C3E684D5}"/>
                  </a:ext>
                </a:extLst>
              </p:cNvPr>
              <p:cNvPicPr>
                <a:picLocks noGrp="1" noRot="1" noChangeAspect="1" noMove="1" noResize="1" noEditPoints="1" noAdjustHandles="1" noChangeArrowheads="1" noChangeShapeType="1" noCrop="1"/>
              </p:cNvPicPr>
              <p:nvPr/>
            </p:nvPicPr>
            <p:blipFill>
              <a:blip r:embed="rId3"/>
              <a:stretch>
                <a:fillRect/>
              </a:stretch>
            </p:blipFill>
            <p:spPr>
              <a:xfrm>
                <a:off x="8794101" y="1581229"/>
                <a:ext cx="2893196" cy="2636972"/>
              </a:xfrm>
              <a:prstGeom prst="rect">
                <a:avLst/>
              </a:prstGeom>
            </p:spPr>
          </p:pic>
        </mc:Fallback>
      </mc:AlternateContent>
      <p:sp>
        <p:nvSpPr>
          <p:cNvPr id="6" name="Symbol zastępczy stopki 4">
            <a:extLst>
              <a:ext uri="{FF2B5EF4-FFF2-40B4-BE49-F238E27FC236}">
                <a16:creationId xmlns:a16="http://schemas.microsoft.com/office/drawing/2014/main" id="{C561ADC7-1EA0-A34D-B50D-E9B39BE9DF21}"/>
              </a:ext>
            </a:extLst>
          </p:cNvPr>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spTree>
    <p:extLst>
      <p:ext uri="{BB962C8B-B14F-4D97-AF65-F5344CB8AC3E}">
        <p14:creationId xmlns:p14="http://schemas.microsoft.com/office/powerpoint/2010/main" val="139666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FCD109-3748-2348-8006-E6DFFC49F9E8}"/>
              </a:ext>
            </a:extLst>
          </p:cNvPr>
          <p:cNvSpPr>
            <a:spLocks noGrp="1"/>
          </p:cNvSpPr>
          <p:nvPr>
            <p:ph type="title"/>
          </p:nvPr>
        </p:nvSpPr>
        <p:spPr/>
        <p:txBody>
          <a:bodyPr>
            <a:normAutofit/>
          </a:bodyPr>
          <a:lstStyle/>
          <a:p>
            <a:r>
              <a:rPr lang="en-US" dirty="0"/>
              <a:t>Sample implementation</a:t>
            </a:r>
          </a:p>
        </p:txBody>
      </p:sp>
      <p:sp>
        <p:nvSpPr>
          <p:cNvPr id="3" name="Symbol zastępczy zawartości 2">
            <a:extLst>
              <a:ext uri="{FF2B5EF4-FFF2-40B4-BE49-F238E27FC236}">
                <a16:creationId xmlns:a16="http://schemas.microsoft.com/office/drawing/2014/main" id="{65ADD8B6-F2AB-C448-9523-4F0BBB0B8853}"/>
              </a:ext>
            </a:extLst>
          </p:cNvPr>
          <p:cNvSpPr>
            <a:spLocks noGrp="1"/>
          </p:cNvSpPr>
          <p:nvPr>
            <p:ph idx="1"/>
          </p:nvPr>
        </p:nvSpPr>
        <p:spPr>
          <a:xfrm>
            <a:off x="612061" y="1596134"/>
            <a:ext cx="5940593" cy="4994807"/>
          </a:xfrm>
        </p:spPr>
        <p:txBody>
          <a:bodyPr>
            <a:normAutofit fontScale="70000" lnSpcReduction="20000"/>
          </a:bodyPr>
          <a:lstStyle/>
          <a:p>
            <a:r>
              <a:rPr lang="en-GB" b="0" dirty="0">
                <a:effectLst/>
              </a:rPr>
              <a:t>Our approach</a:t>
            </a:r>
          </a:p>
          <a:p>
            <a:pPr lvl="1"/>
            <a:r>
              <a:rPr lang="en-GB" b="0" dirty="0">
                <a:effectLst/>
              </a:rPr>
              <a:t>Sample service implemented integrating local WMSs from three counties</a:t>
            </a:r>
          </a:p>
          <a:p>
            <a:pPr lvl="2"/>
            <a:r>
              <a:rPr lang="en-GB" b="0" dirty="0">
                <a:effectLst/>
              </a:rPr>
              <a:t>The sample service is available at </a:t>
            </a:r>
            <a:r>
              <a:rPr lang="en-GB" b="0" dirty="0">
                <a:effectLst/>
                <a:hlinkClick r:id="rId2"/>
              </a:rPr>
              <a:t>http://185.238.72.102/cgi-bin/wmssampleintegration</a:t>
            </a:r>
            <a:r>
              <a:rPr lang="en-GB" b="0" dirty="0">
                <a:effectLst/>
              </a:rPr>
              <a:t> </a:t>
            </a:r>
            <a:endParaRPr lang="en-GB" b="0" dirty="0">
              <a:effectLst/>
              <a:highlight>
                <a:srgbClr val="FFFF00"/>
              </a:highlight>
            </a:endParaRPr>
          </a:p>
          <a:p>
            <a:pPr lvl="1"/>
            <a:r>
              <a:rPr lang="en-GB" b="0" dirty="0">
                <a:effectLst/>
              </a:rPr>
              <a:t>As simple as possible</a:t>
            </a:r>
          </a:p>
          <a:p>
            <a:pPr lvl="1"/>
            <a:r>
              <a:rPr lang="en-GB" b="0" dirty="0">
                <a:effectLst/>
              </a:rPr>
              <a:t>Everything documented on </a:t>
            </a:r>
            <a:r>
              <a:rPr lang="en-GB" b="0" dirty="0">
                <a:effectLst/>
                <a:hlinkClick r:id="rId3"/>
              </a:rPr>
              <a:t>GitHub</a:t>
            </a:r>
            <a:endParaRPr lang="en-GB" b="0" dirty="0">
              <a:effectLst/>
            </a:endParaRPr>
          </a:p>
          <a:p>
            <a:pPr lvl="1"/>
            <a:r>
              <a:rPr lang="en-GB" b="0" dirty="0">
                <a:effectLst/>
              </a:rPr>
              <a:t>Config files and documentation contains all information necessary to integrate WMS services of your choice</a:t>
            </a:r>
          </a:p>
          <a:p>
            <a:pPr lvl="1"/>
            <a:r>
              <a:rPr lang="en-GB" b="0" dirty="0">
                <a:effectLst/>
              </a:rPr>
              <a:t>Based on modified </a:t>
            </a:r>
            <a:r>
              <a:rPr lang="en-GB" b="0" dirty="0" err="1">
                <a:effectLst/>
              </a:rPr>
              <a:t>MapServer</a:t>
            </a:r>
            <a:endParaRPr lang="en-GB" b="0" dirty="0">
              <a:effectLst/>
            </a:endParaRPr>
          </a:p>
          <a:p>
            <a:pPr lvl="2"/>
            <a:endParaRPr lang="en-GB" b="0" dirty="0">
              <a:effectLst/>
            </a:endParaRPr>
          </a:p>
        </p:txBody>
      </p:sp>
      <p:pic>
        <p:nvPicPr>
          <p:cNvPr id="5" name="Obraz 4">
            <a:extLst>
              <a:ext uri="{FF2B5EF4-FFF2-40B4-BE49-F238E27FC236}">
                <a16:creationId xmlns:a16="http://schemas.microsoft.com/office/drawing/2014/main" id="{39824467-BA23-C644-B72E-5E755A135A5D}"/>
              </a:ext>
            </a:extLst>
          </p:cNvPr>
          <p:cNvPicPr>
            <a:picLocks noChangeAspect="1"/>
          </p:cNvPicPr>
          <p:nvPr/>
        </p:nvPicPr>
        <p:blipFill>
          <a:blip r:embed="rId4"/>
          <a:stretch>
            <a:fillRect/>
          </a:stretch>
        </p:blipFill>
        <p:spPr>
          <a:xfrm>
            <a:off x="6836753" y="1596134"/>
            <a:ext cx="4800600" cy="4495800"/>
          </a:xfrm>
          <a:prstGeom prst="rect">
            <a:avLst/>
          </a:prstGeom>
          <a:ln>
            <a:solidFill>
              <a:schemeClr val="tx1"/>
            </a:solidFill>
          </a:ln>
          <a:effectLst>
            <a:outerShdw blurRad="50800" dist="38100" dir="2700000" algn="tl" rotWithShape="0">
              <a:prstClr val="black">
                <a:alpha val="40000"/>
              </a:prstClr>
            </a:outerShdw>
          </a:effectLst>
        </p:spPr>
      </p:pic>
      <p:sp>
        <p:nvSpPr>
          <p:cNvPr id="6" name="Symbol zastępczy stopki 4">
            <a:extLst>
              <a:ext uri="{FF2B5EF4-FFF2-40B4-BE49-F238E27FC236}">
                <a16:creationId xmlns:a16="http://schemas.microsoft.com/office/drawing/2014/main" id="{AAE6C5DF-12E3-7C4B-9218-2357F9C0D170}"/>
              </a:ext>
            </a:extLst>
          </p:cNvPr>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spTree>
    <p:extLst>
      <p:ext uri="{BB962C8B-B14F-4D97-AF65-F5344CB8AC3E}">
        <p14:creationId xmlns:p14="http://schemas.microsoft.com/office/powerpoint/2010/main" val="21831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FCD109-3748-2348-8006-E6DFFC49F9E8}"/>
              </a:ext>
            </a:extLst>
          </p:cNvPr>
          <p:cNvSpPr>
            <a:spLocks noGrp="1"/>
          </p:cNvSpPr>
          <p:nvPr>
            <p:ph type="title"/>
          </p:nvPr>
        </p:nvSpPr>
        <p:spPr/>
        <p:txBody>
          <a:bodyPr>
            <a:normAutofit/>
          </a:bodyPr>
          <a:lstStyle/>
          <a:p>
            <a:r>
              <a:rPr lang="en-US" dirty="0"/>
              <a:t>GitHub documentation</a:t>
            </a:r>
          </a:p>
        </p:txBody>
      </p:sp>
      <p:sp>
        <p:nvSpPr>
          <p:cNvPr id="3" name="Symbol zastępczy zawartości 2">
            <a:extLst>
              <a:ext uri="{FF2B5EF4-FFF2-40B4-BE49-F238E27FC236}">
                <a16:creationId xmlns:a16="http://schemas.microsoft.com/office/drawing/2014/main" id="{65ADD8B6-F2AB-C448-9523-4F0BBB0B8853}"/>
              </a:ext>
            </a:extLst>
          </p:cNvPr>
          <p:cNvSpPr>
            <a:spLocks noGrp="1"/>
          </p:cNvSpPr>
          <p:nvPr>
            <p:ph idx="1"/>
          </p:nvPr>
        </p:nvSpPr>
        <p:spPr>
          <a:xfrm>
            <a:off x="612061" y="1596134"/>
            <a:ext cx="7092721" cy="4994807"/>
          </a:xfrm>
        </p:spPr>
        <p:txBody>
          <a:bodyPr>
            <a:normAutofit fontScale="92500" lnSpcReduction="20000"/>
          </a:bodyPr>
          <a:lstStyle/>
          <a:p>
            <a:r>
              <a:rPr lang="en-GB" b="0" dirty="0">
                <a:effectLst/>
              </a:rPr>
              <a:t>GitHub documentation contains step by step information on </a:t>
            </a:r>
          </a:p>
          <a:p>
            <a:pPr lvl="1"/>
            <a:r>
              <a:rPr lang="en-GB" b="0" dirty="0">
                <a:effectLst/>
              </a:rPr>
              <a:t>installing modified </a:t>
            </a:r>
            <a:r>
              <a:rPr lang="en-GB" b="0" dirty="0" err="1">
                <a:effectLst/>
              </a:rPr>
              <a:t>MapServer</a:t>
            </a:r>
            <a:endParaRPr lang="en-GB" b="0" dirty="0">
              <a:effectLst/>
            </a:endParaRPr>
          </a:p>
          <a:p>
            <a:pPr lvl="1"/>
            <a:r>
              <a:rPr lang="en-GB" b="0" dirty="0">
                <a:effectLst/>
              </a:rPr>
              <a:t>setting up collective service</a:t>
            </a:r>
          </a:p>
          <a:p>
            <a:pPr lvl="1"/>
            <a:r>
              <a:rPr lang="en-GB" b="0" dirty="0">
                <a:effectLst/>
              </a:rPr>
              <a:t>sample configuration files</a:t>
            </a:r>
          </a:p>
          <a:p>
            <a:pPr lvl="1"/>
            <a:r>
              <a:rPr lang="en-GB" b="0" dirty="0">
                <a:effectLst/>
              </a:rPr>
              <a:t>modified </a:t>
            </a:r>
            <a:r>
              <a:rPr lang="en-GB" b="0" dirty="0" err="1">
                <a:effectLst/>
              </a:rPr>
              <a:t>MapServer</a:t>
            </a:r>
            <a:r>
              <a:rPr lang="en-GB" b="0" dirty="0">
                <a:effectLst/>
              </a:rPr>
              <a:t>, including </a:t>
            </a:r>
            <a:r>
              <a:rPr lang="en-GB" dirty="0">
                <a:effectLst/>
              </a:rPr>
              <a:t>source codes</a:t>
            </a:r>
          </a:p>
          <a:p>
            <a:pPr marL="647824" indent="-571500"/>
            <a:r>
              <a:rPr lang="en-GB" b="0" dirty="0">
                <a:effectLst/>
              </a:rPr>
              <a:t>In addition, the documentation explains the “logic” of how a collective service operates</a:t>
            </a:r>
          </a:p>
          <a:p>
            <a:pPr marL="647824" indent="-571500"/>
            <a:endParaRPr lang="en-GB" b="0" dirty="0">
              <a:effectLst/>
            </a:endParaRPr>
          </a:p>
        </p:txBody>
      </p:sp>
      <p:pic>
        <p:nvPicPr>
          <p:cNvPr id="4" name="Obraz 3">
            <a:extLst>
              <a:ext uri="{FF2B5EF4-FFF2-40B4-BE49-F238E27FC236}">
                <a16:creationId xmlns:a16="http://schemas.microsoft.com/office/drawing/2014/main" id="{EC3BCF21-9E56-F94C-B9C9-AD32F6718203}"/>
              </a:ext>
            </a:extLst>
          </p:cNvPr>
          <p:cNvPicPr>
            <a:picLocks noChangeAspect="1"/>
          </p:cNvPicPr>
          <p:nvPr/>
        </p:nvPicPr>
        <p:blipFill>
          <a:blip r:embed="rId2"/>
          <a:stretch>
            <a:fillRect/>
          </a:stretch>
        </p:blipFill>
        <p:spPr>
          <a:xfrm>
            <a:off x="8709845" y="1330442"/>
            <a:ext cx="2929107" cy="5114164"/>
          </a:xfrm>
          <a:prstGeom prst="rect">
            <a:avLst/>
          </a:prstGeom>
          <a:ln>
            <a:solidFill>
              <a:schemeClr val="tx1"/>
            </a:solidFill>
          </a:ln>
          <a:effectLst>
            <a:outerShdw blurRad="50800" dist="38100" dir="2700000" algn="tl" rotWithShape="0">
              <a:prstClr val="black">
                <a:alpha val="40000"/>
              </a:prstClr>
            </a:outerShdw>
          </a:effectLst>
        </p:spPr>
      </p:pic>
      <p:sp>
        <p:nvSpPr>
          <p:cNvPr id="5" name="Symbol zastępczy stopki 4">
            <a:extLst>
              <a:ext uri="{FF2B5EF4-FFF2-40B4-BE49-F238E27FC236}">
                <a16:creationId xmlns:a16="http://schemas.microsoft.com/office/drawing/2014/main" id="{1588CBDF-7681-3045-86AB-ADEC6AB1175A}"/>
              </a:ext>
            </a:extLst>
          </p:cNvPr>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spTree>
    <p:extLst>
      <p:ext uri="{BB962C8B-B14F-4D97-AF65-F5344CB8AC3E}">
        <p14:creationId xmlns:p14="http://schemas.microsoft.com/office/powerpoint/2010/main" val="1653640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FCD109-3748-2348-8006-E6DFFC49F9E8}"/>
              </a:ext>
            </a:extLst>
          </p:cNvPr>
          <p:cNvSpPr>
            <a:spLocks noGrp="1"/>
          </p:cNvSpPr>
          <p:nvPr>
            <p:ph type="title"/>
          </p:nvPr>
        </p:nvSpPr>
        <p:spPr/>
        <p:txBody>
          <a:bodyPr>
            <a:normAutofit/>
          </a:bodyPr>
          <a:lstStyle/>
          <a:p>
            <a:r>
              <a:rPr lang="en-US" dirty="0"/>
              <a:t>WMS server</a:t>
            </a:r>
          </a:p>
        </p:txBody>
      </p:sp>
      <p:sp>
        <p:nvSpPr>
          <p:cNvPr id="3" name="Symbol zastępczy zawartości 2">
            <a:extLst>
              <a:ext uri="{FF2B5EF4-FFF2-40B4-BE49-F238E27FC236}">
                <a16:creationId xmlns:a16="http://schemas.microsoft.com/office/drawing/2014/main" id="{65ADD8B6-F2AB-C448-9523-4F0BBB0B8853}"/>
              </a:ext>
            </a:extLst>
          </p:cNvPr>
          <p:cNvSpPr>
            <a:spLocks noGrp="1"/>
          </p:cNvSpPr>
          <p:nvPr>
            <p:ph idx="1"/>
          </p:nvPr>
        </p:nvSpPr>
        <p:spPr>
          <a:xfrm>
            <a:off x="612061" y="1596134"/>
            <a:ext cx="10621113" cy="4994807"/>
          </a:xfrm>
        </p:spPr>
        <p:txBody>
          <a:bodyPr>
            <a:normAutofit/>
          </a:bodyPr>
          <a:lstStyle/>
          <a:p>
            <a:r>
              <a:rPr lang="en-GB" b="0" dirty="0">
                <a:effectLst/>
              </a:rPr>
              <a:t>The service is published by modified </a:t>
            </a:r>
            <a:r>
              <a:rPr lang="en-GB" b="0" dirty="0" err="1">
                <a:effectLst/>
              </a:rPr>
              <a:t>MapServer</a:t>
            </a:r>
            <a:r>
              <a:rPr lang="en-GB" b="0" dirty="0">
                <a:effectLst/>
              </a:rPr>
              <a:t> v7.0.7.</a:t>
            </a:r>
          </a:p>
          <a:p>
            <a:r>
              <a:rPr lang="en-GB" b="0" dirty="0">
                <a:effectLst/>
              </a:rPr>
              <a:t>Tested on Debian 9 and Apache Server</a:t>
            </a:r>
          </a:p>
          <a:p>
            <a:pPr lvl="1"/>
            <a:r>
              <a:rPr lang="en-GB" b="0" dirty="0">
                <a:effectLst/>
              </a:rPr>
              <a:t>In the case of other Linux distributions, web servers or Debian versions, some modifications of installation procedure or code may be required</a:t>
            </a:r>
          </a:p>
        </p:txBody>
      </p:sp>
      <p:pic>
        <p:nvPicPr>
          <p:cNvPr id="1026" name="Picture 2" descr="MapServer banner">
            <a:extLst>
              <a:ext uri="{FF2B5EF4-FFF2-40B4-BE49-F238E27FC236}">
                <a16:creationId xmlns:a16="http://schemas.microsoft.com/office/drawing/2014/main" id="{DF59AED1-E5F9-9B40-940B-CFCB9DD64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6656" y="5250100"/>
            <a:ext cx="4787900" cy="1270000"/>
          </a:xfrm>
          <a:prstGeom prst="rect">
            <a:avLst/>
          </a:prstGeom>
          <a:noFill/>
          <a:extLst>
            <a:ext uri="{909E8E84-426E-40DD-AFC4-6F175D3DCCD1}">
              <a14:hiddenFill xmlns:a14="http://schemas.microsoft.com/office/drawing/2010/main">
                <a:solidFill>
                  <a:srgbClr val="FFFFFF"/>
                </a:solidFill>
              </a14:hiddenFill>
            </a:ext>
          </a:extLst>
        </p:spPr>
      </p:pic>
      <p:sp>
        <p:nvSpPr>
          <p:cNvPr id="5" name="Symbol zastępczy stopki 4">
            <a:extLst>
              <a:ext uri="{FF2B5EF4-FFF2-40B4-BE49-F238E27FC236}">
                <a16:creationId xmlns:a16="http://schemas.microsoft.com/office/drawing/2014/main" id="{FAB17696-0067-1B44-8DC8-E9B12FD2324D}"/>
              </a:ext>
            </a:extLst>
          </p:cNvPr>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spTree>
    <p:extLst>
      <p:ext uri="{BB962C8B-B14F-4D97-AF65-F5344CB8AC3E}">
        <p14:creationId xmlns:p14="http://schemas.microsoft.com/office/powerpoint/2010/main" val="33965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FCD109-3748-2348-8006-E6DFFC49F9E8}"/>
              </a:ext>
            </a:extLst>
          </p:cNvPr>
          <p:cNvSpPr>
            <a:spLocks noGrp="1"/>
          </p:cNvSpPr>
          <p:nvPr>
            <p:ph type="title"/>
          </p:nvPr>
        </p:nvSpPr>
        <p:spPr/>
        <p:txBody>
          <a:bodyPr>
            <a:normAutofit fontScale="90000"/>
          </a:bodyPr>
          <a:lstStyle/>
          <a:p>
            <a:r>
              <a:rPr lang="en-US" dirty="0"/>
              <a:t>WMS server - modifications</a:t>
            </a:r>
          </a:p>
        </p:txBody>
      </p:sp>
      <p:sp>
        <p:nvSpPr>
          <p:cNvPr id="3" name="Symbol zastępczy zawartości 2">
            <a:extLst>
              <a:ext uri="{FF2B5EF4-FFF2-40B4-BE49-F238E27FC236}">
                <a16:creationId xmlns:a16="http://schemas.microsoft.com/office/drawing/2014/main" id="{65ADD8B6-F2AB-C448-9523-4F0BBB0B8853}"/>
              </a:ext>
            </a:extLst>
          </p:cNvPr>
          <p:cNvSpPr>
            <a:spLocks noGrp="1"/>
          </p:cNvSpPr>
          <p:nvPr>
            <p:ph idx="1"/>
          </p:nvPr>
        </p:nvSpPr>
        <p:spPr>
          <a:xfrm>
            <a:off x="612061" y="1596134"/>
            <a:ext cx="10621113" cy="4994807"/>
          </a:xfrm>
        </p:spPr>
        <p:txBody>
          <a:bodyPr>
            <a:normAutofit fontScale="62500" lnSpcReduction="20000"/>
          </a:bodyPr>
          <a:lstStyle/>
          <a:p>
            <a:pPr marL="0" indent="0">
              <a:buNone/>
            </a:pPr>
            <a:r>
              <a:rPr lang="en-GB" b="0" dirty="0">
                <a:effectLst/>
              </a:rPr>
              <a:t>Following modifications/optimisations have been implemented:</a:t>
            </a:r>
          </a:p>
          <a:p>
            <a:r>
              <a:rPr lang="en-GB" dirty="0">
                <a:effectLst/>
              </a:rPr>
              <a:t>Modified spatial extend of the WMS service</a:t>
            </a:r>
            <a:r>
              <a:rPr lang="en-GB" b="0" dirty="0">
                <a:effectLst/>
              </a:rPr>
              <a:t>. The standard version of </a:t>
            </a:r>
            <a:r>
              <a:rPr lang="en-GB" b="0" dirty="0" err="1">
                <a:effectLst/>
              </a:rPr>
              <a:t>MapServer</a:t>
            </a:r>
            <a:r>
              <a:rPr lang="en-GB" b="0" dirty="0">
                <a:effectLst/>
              </a:rPr>
              <a:t> allows defining the spatial extent of WMS service source as a bounding box. Modified version allows setting spatial extent of local WMS service using a dedicated parameter containing polygon geometry. </a:t>
            </a:r>
            <a:r>
              <a:rPr lang="en-GB" b="0" dirty="0" err="1">
                <a:effectLst/>
              </a:rPr>
              <a:t>MapServer</a:t>
            </a:r>
            <a:r>
              <a:rPr lang="en-GB" b="0" dirty="0">
                <a:effectLst/>
              </a:rPr>
              <a:t> will request the local WMS service only when the map view overlaps that polygon, thus reducing network traffic.</a:t>
            </a:r>
          </a:p>
          <a:p>
            <a:r>
              <a:rPr lang="en-GB" dirty="0">
                <a:effectLst/>
              </a:rPr>
              <a:t>Redirection mechanism</a:t>
            </a:r>
            <a:r>
              <a:rPr lang="en-GB" b="0" dirty="0">
                <a:effectLst/>
              </a:rPr>
              <a:t>. If a request covers the spatial extend of only one local service, the collective service does not forward the request to the local service. Still, it returns to the client application proper URI pointing directly to a local service. </a:t>
            </a:r>
          </a:p>
          <a:p>
            <a:r>
              <a:rPr lang="en-GB" dirty="0">
                <a:effectLst/>
              </a:rPr>
              <a:t>Cookies support</a:t>
            </a:r>
            <a:r>
              <a:rPr lang="en-GB" b="0" dirty="0">
                <a:effectLst/>
              </a:rPr>
              <a:t>. Some local servers may require sending additional information stored in cookies. Modified </a:t>
            </a:r>
            <a:r>
              <a:rPr lang="en-GB" b="0" dirty="0" err="1">
                <a:effectLst/>
              </a:rPr>
              <a:t>MapServer</a:t>
            </a:r>
            <a:r>
              <a:rPr lang="en-GB" b="0" dirty="0">
                <a:effectLst/>
              </a:rPr>
              <a:t> allows adding cookies to requests. </a:t>
            </a:r>
          </a:p>
          <a:p>
            <a:r>
              <a:rPr lang="en-GB" dirty="0">
                <a:effectLst/>
              </a:rPr>
              <a:t>Grouping of layers</a:t>
            </a:r>
            <a:r>
              <a:rPr lang="en-GB" b="0" dirty="0">
                <a:effectLst/>
              </a:rPr>
              <a:t>. Request to different layers of the same WMS local service is aggregated. Instead of many requests, one separately for each layer, one request to a WMS local service is sent. </a:t>
            </a:r>
          </a:p>
          <a:p>
            <a:endParaRPr lang="en-GB" b="0" dirty="0">
              <a:effectLst/>
            </a:endParaRPr>
          </a:p>
        </p:txBody>
      </p:sp>
      <p:sp>
        <p:nvSpPr>
          <p:cNvPr id="4" name="Symbol zastępczy stopki 4">
            <a:extLst>
              <a:ext uri="{FF2B5EF4-FFF2-40B4-BE49-F238E27FC236}">
                <a16:creationId xmlns:a16="http://schemas.microsoft.com/office/drawing/2014/main" id="{74DBBB38-D19D-744C-95F9-84A152360C7B}"/>
              </a:ext>
            </a:extLst>
          </p:cNvPr>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spTree>
    <p:extLst>
      <p:ext uri="{BB962C8B-B14F-4D97-AF65-F5344CB8AC3E}">
        <p14:creationId xmlns:p14="http://schemas.microsoft.com/office/powerpoint/2010/main" val="2227449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FCD109-3748-2348-8006-E6DFFC49F9E8}"/>
              </a:ext>
            </a:extLst>
          </p:cNvPr>
          <p:cNvSpPr>
            <a:spLocks noGrp="1"/>
          </p:cNvSpPr>
          <p:nvPr>
            <p:ph type="title"/>
          </p:nvPr>
        </p:nvSpPr>
        <p:spPr/>
        <p:txBody>
          <a:bodyPr>
            <a:noAutofit/>
          </a:bodyPr>
          <a:lstStyle/>
          <a:p>
            <a:r>
              <a:rPr lang="en-US" sz="2800" dirty="0"/>
              <a:t>WMS server – additional parameters</a:t>
            </a:r>
          </a:p>
        </p:txBody>
      </p:sp>
      <p:sp>
        <p:nvSpPr>
          <p:cNvPr id="3" name="Symbol zastępczy zawartości 2">
            <a:extLst>
              <a:ext uri="{FF2B5EF4-FFF2-40B4-BE49-F238E27FC236}">
                <a16:creationId xmlns:a16="http://schemas.microsoft.com/office/drawing/2014/main" id="{65ADD8B6-F2AB-C448-9523-4F0BBB0B8853}"/>
              </a:ext>
            </a:extLst>
          </p:cNvPr>
          <p:cNvSpPr>
            <a:spLocks noGrp="1"/>
          </p:cNvSpPr>
          <p:nvPr>
            <p:ph idx="1"/>
          </p:nvPr>
        </p:nvSpPr>
        <p:spPr>
          <a:xfrm>
            <a:off x="612061" y="1596134"/>
            <a:ext cx="10621113" cy="4994807"/>
          </a:xfrm>
        </p:spPr>
        <p:txBody>
          <a:bodyPr>
            <a:normAutofit/>
          </a:bodyPr>
          <a:lstStyle/>
          <a:p>
            <a:pPr marL="0" indent="0">
              <a:buNone/>
            </a:pPr>
            <a:r>
              <a:rPr lang="en-GB" b="0" dirty="0">
                <a:effectLst/>
              </a:rPr>
              <a:t>Two parameters have been added to the standard </a:t>
            </a:r>
            <a:r>
              <a:rPr lang="en-GB" b="0" dirty="0" err="1">
                <a:effectLst/>
              </a:rPr>
              <a:t>MapServer</a:t>
            </a:r>
            <a:r>
              <a:rPr lang="en-GB" b="0" dirty="0">
                <a:effectLst/>
              </a:rPr>
              <a:t> distribution</a:t>
            </a:r>
          </a:p>
          <a:p>
            <a:r>
              <a:rPr lang="en-GB" dirty="0" err="1">
                <a:effectLst/>
              </a:rPr>
              <a:t>gs_bounds</a:t>
            </a:r>
            <a:r>
              <a:rPr lang="en-GB" dirty="0">
                <a:effectLst/>
              </a:rPr>
              <a:t> </a:t>
            </a:r>
            <a:r>
              <a:rPr lang="en-GB" b="0" dirty="0">
                <a:effectLst/>
              </a:rPr>
              <a:t>– defines the spatial extent of local service</a:t>
            </a:r>
          </a:p>
          <a:p>
            <a:r>
              <a:rPr lang="en-GB" dirty="0" err="1">
                <a:effectLst/>
              </a:rPr>
              <a:t>gs_sendUrl</a:t>
            </a:r>
            <a:r>
              <a:rPr lang="en-GB" dirty="0">
                <a:effectLst/>
              </a:rPr>
              <a:t> </a:t>
            </a:r>
            <a:r>
              <a:rPr lang="en-GB" b="0" dirty="0">
                <a:effectLst/>
              </a:rPr>
              <a:t>– defines whether the 302 redirections are supported</a:t>
            </a:r>
          </a:p>
        </p:txBody>
      </p:sp>
      <p:sp>
        <p:nvSpPr>
          <p:cNvPr id="4" name="Symbol zastępczy stopki 4">
            <a:extLst>
              <a:ext uri="{FF2B5EF4-FFF2-40B4-BE49-F238E27FC236}">
                <a16:creationId xmlns:a16="http://schemas.microsoft.com/office/drawing/2014/main" id="{CE261557-05D5-1D4D-9682-A6C798D6C0D7}"/>
              </a:ext>
            </a:extLst>
          </p:cNvPr>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spTree>
    <p:extLst>
      <p:ext uri="{BB962C8B-B14F-4D97-AF65-F5344CB8AC3E}">
        <p14:creationId xmlns:p14="http://schemas.microsoft.com/office/powerpoint/2010/main" val="171371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EFBFA6F-CF40-3843-94BA-8A46CBE60809}"/>
              </a:ext>
            </a:extLst>
          </p:cNvPr>
          <p:cNvSpPr>
            <a:spLocks noGrp="1"/>
          </p:cNvSpPr>
          <p:nvPr>
            <p:ph type="title"/>
          </p:nvPr>
        </p:nvSpPr>
        <p:spPr/>
        <p:txBody>
          <a:bodyPr/>
          <a:lstStyle/>
          <a:p>
            <a:r>
              <a:rPr lang="en-GB" dirty="0"/>
              <a:t>Description of the GP (1)</a:t>
            </a:r>
          </a:p>
        </p:txBody>
      </p:sp>
      <p:sp>
        <p:nvSpPr>
          <p:cNvPr id="3" name="Symbol zastępczy zawartości 2">
            <a:extLst>
              <a:ext uri="{FF2B5EF4-FFF2-40B4-BE49-F238E27FC236}">
                <a16:creationId xmlns:a16="http://schemas.microsoft.com/office/drawing/2014/main" id="{E204ED31-A47D-3244-8670-0FD635605486}"/>
              </a:ext>
            </a:extLst>
          </p:cNvPr>
          <p:cNvSpPr>
            <a:spLocks noGrp="1"/>
          </p:cNvSpPr>
          <p:nvPr>
            <p:ph idx="1"/>
          </p:nvPr>
        </p:nvSpPr>
        <p:spPr>
          <a:xfrm>
            <a:off x="1296069" y="1596134"/>
            <a:ext cx="10333083" cy="4514439"/>
          </a:xfrm>
        </p:spPr>
        <p:txBody>
          <a:bodyPr>
            <a:noAutofit/>
          </a:bodyPr>
          <a:lstStyle/>
          <a:p>
            <a:pPr marL="0" indent="0">
              <a:buNone/>
            </a:pPr>
            <a:r>
              <a:rPr lang="en-GB" sz="2400" b="0" dirty="0">
                <a:effectLst/>
              </a:rPr>
              <a:t>Datasets maintained at a local level independently by different municipalities often:</a:t>
            </a:r>
          </a:p>
          <a:p>
            <a:r>
              <a:rPr lang="en-GB" sz="2000" b="0" dirty="0">
                <a:effectLst/>
              </a:rPr>
              <a:t>Are very similar: have the same content, data model, structure, portrayal etc.</a:t>
            </a:r>
          </a:p>
          <a:p>
            <a:r>
              <a:rPr lang="en-GB" sz="2000" b="0" dirty="0">
                <a:effectLst/>
              </a:rPr>
              <a:t>Have different spatial extend limited by boundaries of municipalities</a:t>
            </a:r>
          </a:p>
          <a:p>
            <a:pPr marL="0" indent="0">
              <a:buNone/>
            </a:pPr>
            <a:endParaRPr lang="en-GB" sz="2500" b="0" dirty="0">
              <a:effectLst/>
            </a:endParaRPr>
          </a:p>
          <a:p>
            <a:pPr marL="0" indent="0">
              <a:buNone/>
            </a:pPr>
            <a:r>
              <a:rPr lang="en-GB" sz="2400" b="0" dirty="0">
                <a:effectLst/>
              </a:rPr>
              <a:t>A good example is cadastral data in Poland that is maintained by 380 counties (</a:t>
            </a:r>
            <a:r>
              <a:rPr lang="en-GB" sz="2400" b="0" dirty="0" err="1">
                <a:effectLst/>
              </a:rPr>
              <a:t>powiaty</a:t>
            </a:r>
            <a:r>
              <a:rPr lang="en-GB" sz="2400" b="0" dirty="0">
                <a:effectLst/>
              </a:rPr>
              <a:t>)</a:t>
            </a:r>
          </a:p>
          <a:p>
            <a:r>
              <a:rPr lang="en-GB" sz="2000" b="0" dirty="0">
                <a:effectLst/>
              </a:rPr>
              <a:t>Counties maintain the cadastral datasets in the same national data model</a:t>
            </a:r>
          </a:p>
          <a:p>
            <a:r>
              <a:rPr lang="en-GB" sz="2000" b="0" dirty="0">
                <a:effectLst/>
              </a:rPr>
              <a:t>Each county maintains a cadastral dataset </a:t>
            </a:r>
            <a:r>
              <a:rPr lang="en-US" sz="2000" b="0" dirty="0">
                <a:effectLst/>
              </a:rPr>
              <a:t>limited spatially </a:t>
            </a:r>
            <a:r>
              <a:rPr lang="pl-PL" sz="2000" b="0" dirty="0">
                <a:effectLst/>
              </a:rPr>
              <a:t>to </a:t>
            </a:r>
            <a:r>
              <a:rPr lang="en-GB" sz="2000" b="0" dirty="0">
                <a:effectLst/>
              </a:rPr>
              <a:t>its boundaries</a:t>
            </a:r>
          </a:p>
          <a:p>
            <a:r>
              <a:rPr lang="en-GB" sz="2000" b="0" dirty="0">
                <a:effectLst/>
              </a:rPr>
              <a:t>Each county is obliged by law to publish network services providing dataset the county maintains</a:t>
            </a:r>
          </a:p>
          <a:p>
            <a:r>
              <a:rPr lang="en-GB" sz="2000" b="0" dirty="0">
                <a:effectLst/>
              </a:rPr>
              <a:t>This results in 380 WMS services published by districts providing cadastral datasets</a:t>
            </a:r>
            <a:endParaRPr lang="en-GB" sz="2000" dirty="0"/>
          </a:p>
        </p:txBody>
      </p:sp>
      <p:sp>
        <p:nvSpPr>
          <p:cNvPr id="4" name="Symbol zastępczy stopki 4"/>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pic>
        <p:nvPicPr>
          <p:cNvPr id="5" name="Obraz 4">
            <a:extLst>
              <a:ext uri="{FF2B5EF4-FFF2-40B4-BE49-F238E27FC236}">
                <a16:creationId xmlns:a16="http://schemas.microsoft.com/office/drawing/2014/main" id="{19F3201B-8975-514B-B973-9DC70A0FA26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6068" y="1534256"/>
            <a:ext cx="599999" cy="599999"/>
          </a:xfrm>
          <a:prstGeom prst="rect">
            <a:avLst/>
          </a:prstGeom>
        </p:spPr>
      </p:pic>
      <p:pic>
        <p:nvPicPr>
          <p:cNvPr id="6" name="Obraz 5">
            <a:extLst>
              <a:ext uri="{FF2B5EF4-FFF2-40B4-BE49-F238E27FC236}">
                <a16:creationId xmlns:a16="http://schemas.microsoft.com/office/drawing/2014/main" id="{BFAF375C-2B97-D848-8EAA-05B4889E689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6068" y="3553353"/>
            <a:ext cx="599999" cy="599999"/>
          </a:xfrm>
          <a:prstGeom prst="rect">
            <a:avLst/>
          </a:prstGeom>
        </p:spPr>
      </p:pic>
    </p:spTree>
    <p:extLst>
      <p:ext uri="{BB962C8B-B14F-4D97-AF65-F5344CB8AC3E}">
        <p14:creationId xmlns:p14="http://schemas.microsoft.com/office/powerpoint/2010/main" val="1476909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rostokąt 22">
            <a:extLst>
              <a:ext uri="{FF2B5EF4-FFF2-40B4-BE49-F238E27FC236}">
                <a16:creationId xmlns:a16="http://schemas.microsoft.com/office/drawing/2014/main" id="{508C307B-9116-5C48-8DCC-8E59186353FF}"/>
              </a:ext>
            </a:extLst>
          </p:cNvPr>
          <p:cNvSpPr/>
          <p:nvPr/>
        </p:nvSpPr>
        <p:spPr>
          <a:xfrm>
            <a:off x="2880246" y="1116013"/>
            <a:ext cx="9001002" cy="5474922"/>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t" anchorCtr="0"/>
          <a:lstStyle/>
          <a:p>
            <a:pPr algn="ctr"/>
            <a:r>
              <a:rPr lang="en-GB" sz="2400" dirty="0"/>
              <a:t>Server</a:t>
            </a:r>
            <a:endParaRPr lang="en-GB" dirty="0"/>
          </a:p>
        </p:txBody>
      </p:sp>
      <p:sp>
        <p:nvSpPr>
          <p:cNvPr id="2" name="Tytuł 1">
            <a:extLst>
              <a:ext uri="{FF2B5EF4-FFF2-40B4-BE49-F238E27FC236}">
                <a16:creationId xmlns:a16="http://schemas.microsoft.com/office/drawing/2014/main" id="{32FCD109-3748-2348-8006-E6DFFC49F9E8}"/>
              </a:ext>
            </a:extLst>
          </p:cNvPr>
          <p:cNvSpPr>
            <a:spLocks noGrp="1"/>
          </p:cNvSpPr>
          <p:nvPr>
            <p:ph type="title"/>
          </p:nvPr>
        </p:nvSpPr>
        <p:spPr>
          <a:xfrm>
            <a:off x="2072083" y="115593"/>
            <a:ext cx="7000851" cy="790146"/>
          </a:xfrm>
        </p:spPr>
        <p:txBody>
          <a:bodyPr>
            <a:normAutofit fontScale="90000"/>
          </a:bodyPr>
          <a:lstStyle/>
          <a:p>
            <a:r>
              <a:rPr lang="en-US" dirty="0"/>
              <a:t>WMS server – requests handling</a:t>
            </a:r>
          </a:p>
        </p:txBody>
      </p:sp>
      <p:sp>
        <p:nvSpPr>
          <p:cNvPr id="4" name="Prostokąt 3">
            <a:extLst>
              <a:ext uri="{FF2B5EF4-FFF2-40B4-BE49-F238E27FC236}">
                <a16:creationId xmlns:a16="http://schemas.microsoft.com/office/drawing/2014/main" id="{F32FAE87-42B1-5F44-A4DC-012BC070EEDB}"/>
              </a:ext>
            </a:extLst>
          </p:cNvPr>
          <p:cNvSpPr/>
          <p:nvPr/>
        </p:nvSpPr>
        <p:spPr>
          <a:xfrm>
            <a:off x="359966" y="3132237"/>
            <a:ext cx="2160240" cy="1152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WMS client application</a:t>
            </a:r>
          </a:p>
        </p:txBody>
      </p:sp>
      <p:sp>
        <p:nvSpPr>
          <p:cNvPr id="6" name="Prostokąt 5">
            <a:extLst>
              <a:ext uri="{FF2B5EF4-FFF2-40B4-BE49-F238E27FC236}">
                <a16:creationId xmlns:a16="http://schemas.microsoft.com/office/drawing/2014/main" id="{059CD016-FCE3-7B49-9C42-E30BA67E80A3}"/>
              </a:ext>
            </a:extLst>
          </p:cNvPr>
          <p:cNvSpPr/>
          <p:nvPr/>
        </p:nvSpPr>
        <p:spPr>
          <a:xfrm>
            <a:off x="3312294" y="3132237"/>
            <a:ext cx="2160240" cy="1152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Bash script</a:t>
            </a:r>
          </a:p>
        </p:txBody>
      </p:sp>
      <p:sp>
        <p:nvSpPr>
          <p:cNvPr id="14" name="Prostokąt 13">
            <a:extLst>
              <a:ext uri="{FF2B5EF4-FFF2-40B4-BE49-F238E27FC236}">
                <a16:creationId xmlns:a16="http://schemas.microsoft.com/office/drawing/2014/main" id="{65A49D59-90D9-CD4C-931F-31A6DAC630D8}"/>
              </a:ext>
            </a:extLst>
          </p:cNvPr>
          <p:cNvSpPr/>
          <p:nvPr/>
        </p:nvSpPr>
        <p:spPr>
          <a:xfrm>
            <a:off x="8568878" y="1271681"/>
            <a:ext cx="3168352" cy="1152128"/>
          </a:xfrm>
          <a:prstGeom prst="rect">
            <a:avLst/>
          </a:prstGeom>
          <a:ln>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en-GB" dirty="0"/>
              <a:t>A website containing information about the service</a:t>
            </a:r>
          </a:p>
          <a:p>
            <a:pPr algn="ctr"/>
            <a:r>
              <a:rPr lang="en-GB" dirty="0"/>
              <a:t>(optional)</a:t>
            </a:r>
          </a:p>
        </p:txBody>
      </p:sp>
      <p:cxnSp>
        <p:nvCxnSpPr>
          <p:cNvPr id="15" name="Łącznik prosty ze strzałką 14">
            <a:extLst>
              <a:ext uri="{FF2B5EF4-FFF2-40B4-BE49-F238E27FC236}">
                <a16:creationId xmlns:a16="http://schemas.microsoft.com/office/drawing/2014/main" id="{07E09B52-B896-644E-931D-9C0CDC5415C6}"/>
              </a:ext>
            </a:extLst>
          </p:cNvPr>
          <p:cNvCxnSpPr>
            <a:cxnSpLocks/>
            <a:stCxn id="4" idx="3"/>
            <a:endCxn id="6" idx="1"/>
          </p:cNvCxnSpPr>
          <p:nvPr/>
        </p:nvCxnSpPr>
        <p:spPr>
          <a:xfrm>
            <a:off x="2520206" y="3708301"/>
            <a:ext cx="792088"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DEC8DF60-12C6-DD4F-8103-864B069AA54C}"/>
              </a:ext>
            </a:extLst>
          </p:cNvPr>
          <p:cNvCxnSpPr>
            <a:cxnSpLocks/>
          </p:cNvCxnSpPr>
          <p:nvPr/>
        </p:nvCxnSpPr>
        <p:spPr>
          <a:xfrm flipV="1">
            <a:off x="5472534" y="1692077"/>
            <a:ext cx="3096344" cy="197869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35FBA5DB-EF13-9345-81D0-4F29A525DB76}"/>
              </a:ext>
            </a:extLst>
          </p:cNvPr>
          <p:cNvSpPr txBox="1"/>
          <p:nvPr/>
        </p:nvSpPr>
        <p:spPr>
          <a:xfrm>
            <a:off x="6321509" y="2423809"/>
            <a:ext cx="1542410" cy="338554"/>
          </a:xfrm>
          <a:prstGeom prst="rect">
            <a:avLst/>
          </a:prstGeom>
          <a:solidFill>
            <a:schemeClr val="bg1">
              <a:alpha val="50000"/>
            </a:schemeClr>
          </a:solidFill>
        </p:spPr>
        <p:txBody>
          <a:bodyPr wrap="none" rtlCol="0">
            <a:spAutoFit/>
          </a:bodyPr>
          <a:lstStyle/>
          <a:p>
            <a:r>
              <a:rPr lang="en-GB" sz="1600" dirty="0"/>
              <a:t>No parameters</a:t>
            </a:r>
          </a:p>
        </p:txBody>
      </p:sp>
      <p:sp>
        <p:nvSpPr>
          <p:cNvPr id="21" name="Prostokąt 20">
            <a:extLst>
              <a:ext uri="{FF2B5EF4-FFF2-40B4-BE49-F238E27FC236}">
                <a16:creationId xmlns:a16="http://schemas.microsoft.com/office/drawing/2014/main" id="{9AE06654-278D-A347-801E-EBF15B3FDC03}"/>
              </a:ext>
            </a:extLst>
          </p:cNvPr>
          <p:cNvSpPr/>
          <p:nvPr/>
        </p:nvSpPr>
        <p:spPr>
          <a:xfrm>
            <a:off x="8568878" y="2582522"/>
            <a:ext cx="3168352" cy="1152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The static file containing modified/simplified GetCapabilities response </a:t>
            </a:r>
          </a:p>
        </p:txBody>
      </p:sp>
      <p:cxnSp>
        <p:nvCxnSpPr>
          <p:cNvPr id="22" name="Łącznik prosty ze strzałką 21">
            <a:extLst>
              <a:ext uri="{FF2B5EF4-FFF2-40B4-BE49-F238E27FC236}">
                <a16:creationId xmlns:a16="http://schemas.microsoft.com/office/drawing/2014/main" id="{467E4AC0-3B7B-3E4B-9B97-0492A440009C}"/>
              </a:ext>
            </a:extLst>
          </p:cNvPr>
          <p:cNvCxnSpPr>
            <a:cxnSpLocks/>
            <a:stCxn id="6" idx="3"/>
          </p:cNvCxnSpPr>
          <p:nvPr/>
        </p:nvCxnSpPr>
        <p:spPr>
          <a:xfrm flipV="1">
            <a:off x="5472534" y="3045656"/>
            <a:ext cx="3096344" cy="66264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pole tekstowe 24">
            <a:extLst>
              <a:ext uri="{FF2B5EF4-FFF2-40B4-BE49-F238E27FC236}">
                <a16:creationId xmlns:a16="http://schemas.microsoft.com/office/drawing/2014/main" id="{04C4B530-B49A-C645-ACFE-74DFD1C7B67A}"/>
              </a:ext>
            </a:extLst>
          </p:cNvPr>
          <p:cNvSpPr txBox="1"/>
          <p:nvPr/>
        </p:nvSpPr>
        <p:spPr>
          <a:xfrm>
            <a:off x="6372923" y="3132237"/>
            <a:ext cx="1572866" cy="338554"/>
          </a:xfrm>
          <a:prstGeom prst="rect">
            <a:avLst/>
          </a:prstGeom>
          <a:solidFill>
            <a:schemeClr val="bg1">
              <a:alpha val="50000"/>
            </a:schemeClr>
          </a:solidFill>
        </p:spPr>
        <p:txBody>
          <a:bodyPr wrap="none" rtlCol="0">
            <a:spAutoFit/>
          </a:bodyPr>
          <a:lstStyle/>
          <a:p>
            <a:r>
              <a:rPr lang="en-GB" sz="1600" dirty="0" err="1"/>
              <a:t>GetCapabilities</a:t>
            </a:r>
            <a:endParaRPr lang="en-GB" sz="1600" dirty="0"/>
          </a:p>
        </p:txBody>
      </p:sp>
      <p:sp>
        <p:nvSpPr>
          <p:cNvPr id="26" name="Prostokąt 25">
            <a:extLst>
              <a:ext uri="{FF2B5EF4-FFF2-40B4-BE49-F238E27FC236}">
                <a16:creationId xmlns:a16="http://schemas.microsoft.com/office/drawing/2014/main" id="{C19A9E0F-ACC9-2A4F-9C03-870B7BA0FD00}"/>
              </a:ext>
            </a:extLst>
          </p:cNvPr>
          <p:cNvSpPr/>
          <p:nvPr/>
        </p:nvSpPr>
        <p:spPr>
          <a:xfrm>
            <a:off x="8568878" y="3936621"/>
            <a:ext cx="3168352" cy="1152128"/>
          </a:xfrm>
          <a:prstGeom prst="rect">
            <a:avLst/>
          </a:prstGeom>
          <a:ln>
            <a:solidFill>
              <a:srgbClr val="FF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en-GB" dirty="0">
                <a:solidFill>
                  <a:srgbClr val="FF0000"/>
                </a:solidFill>
              </a:rPr>
              <a:t>Custom script integrating GFI responses of local services *</a:t>
            </a:r>
          </a:p>
        </p:txBody>
      </p:sp>
      <p:cxnSp>
        <p:nvCxnSpPr>
          <p:cNvPr id="27" name="Łącznik prosty ze strzałką 26">
            <a:extLst>
              <a:ext uri="{FF2B5EF4-FFF2-40B4-BE49-F238E27FC236}">
                <a16:creationId xmlns:a16="http://schemas.microsoft.com/office/drawing/2014/main" id="{E1E530E4-8629-B240-A205-25BD6E7EA343}"/>
              </a:ext>
            </a:extLst>
          </p:cNvPr>
          <p:cNvCxnSpPr>
            <a:cxnSpLocks/>
            <a:stCxn id="6" idx="3"/>
            <a:endCxn id="26" idx="1"/>
          </p:cNvCxnSpPr>
          <p:nvPr/>
        </p:nvCxnSpPr>
        <p:spPr>
          <a:xfrm>
            <a:off x="5472534" y="3708301"/>
            <a:ext cx="3096344" cy="804384"/>
          </a:xfrm>
          <a:prstGeom prst="straightConnector1">
            <a:avLst/>
          </a:prstGeom>
          <a:ln w="127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pole tekstowe 29">
            <a:extLst>
              <a:ext uri="{FF2B5EF4-FFF2-40B4-BE49-F238E27FC236}">
                <a16:creationId xmlns:a16="http://schemas.microsoft.com/office/drawing/2014/main" id="{07A57216-74CF-DB40-9CEE-08430A320A3A}"/>
              </a:ext>
            </a:extLst>
          </p:cNvPr>
          <p:cNvSpPr txBox="1"/>
          <p:nvPr/>
        </p:nvSpPr>
        <p:spPr>
          <a:xfrm>
            <a:off x="6294822" y="3936621"/>
            <a:ext cx="1566454" cy="338554"/>
          </a:xfrm>
          <a:prstGeom prst="rect">
            <a:avLst/>
          </a:prstGeom>
          <a:solidFill>
            <a:schemeClr val="bg1">
              <a:alpha val="50000"/>
            </a:schemeClr>
          </a:solidFill>
        </p:spPr>
        <p:txBody>
          <a:bodyPr wrap="none" rtlCol="0">
            <a:spAutoFit/>
          </a:bodyPr>
          <a:lstStyle/>
          <a:p>
            <a:r>
              <a:rPr lang="en-GB" sz="1600" dirty="0" err="1">
                <a:solidFill>
                  <a:srgbClr val="FF0000"/>
                </a:solidFill>
              </a:rPr>
              <a:t>GetFeatureInfo</a:t>
            </a:r>
            <a:endParaRPr lang="en-GB" sz="1600" dirty="0">
              <a:solidFill>
                <a:srgbClr val="FF0000"/>
              </a:solidFill>
            </a:endParaRPr>
          </a:p>
        </p:txBody>
      </p:sp>
      <p:cxnSp>
        <p:nvCxnSpPr>
          <p:cNvPr id="31" name="Łącznik prosty ze strzałką 30">
            <a:extLst>
              <a:ext uri="{FF2B5EF4-FFF2-40B4-BE49-F238E27FC236}">
                <a16:creationId xmlns:a16="http://schemas.microsoft.com/office/drawing/2014/main" id="{A79ACCCA-850E-D249-AAC4-C69BBE6BC9B4}"/>
              </a:ext>
            </a:extLst>
          </p:cNvPr>
          <p:cNvCxnSpPr>
            <a:cxnSpLocks/>
            <a:stCxn id="6" idx="3"/>
          </p:cNvCxnSpPr>
          <p:nvPr/>
        </p:nvCxnSpPr>
        <p:spPr>
          <a:xfrm>
            <a:off x="5472534" y="3708301"/>
            <a:ext cx="3096344" cy="222649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Prostokąt 33">
            <a:extLst>
              <a:ext uri="{FF2B5EF4-FFF2-40B4-BE49-F238E27FC236}">
                <a16:creationId xmlns:a16="http://schemas.microsoft.com/office/drawing/2014/main" id="{D6D4DE4D-5F80-9942-A7C7-2D117878389D}"/>
              </a:ext>
            </a:extLst>
          </p:cNvPr>
          <p:cNvSpPr/>
          <p:nvPr/>
        </p:nvSpPr>
        <p:spPr>
          <a:xfrm>
            <a:off x="8568878" y="5290720"/>
            <a:ext cx="3168352" cy="1152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Handled by modified Map Server</a:t>
            </a:r>
          </a:p>
        </p:txBody>
      </p:sp>
      <p:sp>
        <p:nvSpPr>
          <p:cNvPr id="37" name="pole tekstowe 36">
            <a:extLst>
              <a:ext uri="{FF2B5EF4-FFF2-40B4-BE49-F238E27FC236}">
                <a16:creationId xmlns:a16="http://schemas.microsoft.com/office/drawing/2014/main" id="{3700FE32-C5E7-6544-8BED-84B3CF3A7FC4}"/>
              </a:ext>
            </a:extLst>
          </p:cNvPr>
          <p:cNvSpPr txBox="1"/>
          <p:nvPr/>
        </p:nvSpPr>
        <p:spPr>
          <a:xfrm>
            <a:off x="6283585" y="4782008"/>
            <a:ext cx="1620957" cy="584775"/>
          </a:xfrm>
          <a:prstGeom prst="rect">
            <a:avLst/>
          </a:prstGeom>
          <a:solidFill>
            <a:schemeClr val="bg1">
              <a:alpha val="50000"/>
            </a:schemeClr>
          </a:solidFill>
        </p:spPr>
        <p:txBody>
          <a:bodyPr wrap="none" rtlCol="0">
            <a:spAutoFit/>
          </a:bodyPr>
          <a:lstStyle/>
          <a:p>
            <a:r>
              <a:rPr lang="en-GB" sz="1600" dirty="0"/>
              <a:t>Other including </a:t>
            </a:r>
          </a:p>
          <a:p>
            <a:r>
              <a:rPr lang="en-GB" sz="1600" dirty="0"/>
              <a:t>     </a:t>
            </a:r>
            <a:r>
              <a:rPr lang="en-GB" sz="1600" dirty="0" err="1"/>
              <a:t>GetMap</a:t>
            </a:r>
            <a:endParaRPr lang="en-GB" sz="1600" dirty="0"/>
          </a:p>
        </p:txBody>
      </p:sp>
      <p:sp>
        <p:nvSpPr>
          <p:cNvPr id="19" name="Symbol zastępczy stopki 4">
            <a:extLst>
              <a:ext uri="{FF2B5EF4-FFF2-40B4-BE49-F238E27FC236}">
                <a16:creationId xmlns:a16="http://schemas.microsoft.com/office/drawing/2014/main" id="{0F83675D-5048-124F-8805-F92873A1BA22}"/>
              </a:ext>
            </a:extLst>
          </p:cNvPr>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sp>
        <p:nvSpPr>
          <p:cNvPr id="38" name="Symbol zastępczy zawartości 2">
            <a:extLst>
              <a:ext uri="{FF2B5EF4-FFF2-40B4-BE49-F238E27FC236}">
                <a16:creationId xmlns:a16="http://schemas.microsoft.com/office/drawing/2014/main" id="{F45F73FA-D688-4845-B5EA-F0378725E12E}"/>
              </a:ext>
            </a:extLst>
          </p:cNvPr>
          <p:cNvSpPr>
            <a:spLocks noGrp="1"/>
          </p:cNvSpPr>
          <p:nvPr>
            <p:ph idx="1"/>
          </p:nvPr>
        </p:nvSpPr>
        <p:spPr>
          <a:xfrm>
            <a:off x="612061" y="5897268"/>
            <a:ext cx="10621113" cy="693673"/>
          </a:xfrm>
        </p:spPr>
        <p:txBody>
          <a:bodyPr>
            <a:normAutofit/>
          </a:bodyPr>
          <a:lstStyle/>
          <a:p>
            <a:pPr marL="0" indent="0">
              <a:buNone/>
            </a:pPr>
            <a:r>
              <a:rPr lang="en-GB" sz="1400" b="0" dirty="0">
                <a:ln w="12700">
                  <a:noFill/>
                  <a:prstDash val="solid"/>
                </a:ln>
                <a:solidFill>
                  <a:srgbClr val="FF0000"/>
                </a:solidFill>
                <a:effectLst/>
                <a:latin typeface="Tahoma" panose="020B0604030504040204" pitchFamily="34" charset="0"/>
                <a:ea typeface="Tahoma" panose="020B0604030504040204" pitchFamily="34" charset="0"/>
                <a:cs typeface="Tahoma" panose="020B0604030504040204" pitchFamily="34" charset="0"/>
              </a:rPr>
              <a:t>* Support of GFI not implemented in sample service</a:t>
            </a:r>
          </a:p>
        </p:txBody>
      </p:sp>
    </p:spTree>
    <p:extLst>
      <p:ext uri="{BB962C8B-B14F-4D97-AF65-F5344CB8AC3E}">
        <p14:creationId xmlns:p14="http://schemas.microsoft.com/office/powerpoint/2010/main" val="314538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20" grpId="0" animBg="1"/>
      <p:bldP spid="21" grpId="0" animBg="1"/>
      <p:bldP spid="25" grpId="0" animBg="1"/>
      <p:bldP spid="26" grpId="0" animBg="1"/>
      <p:bldP spid="30" grpId="0" animBg="1"/>
      <p:bldP spid="34" grpId="0" animBg="1"/>
      <p:bldP spid="37" grpId="0" animBg="1"/>
      <p:bldP spid="3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FCD109-3748-2348-8006-E6DFFC49F9E8}"/>
              </a:ext>
            </a:extLst>
          </p:cNvPr>
          <p:cNvSpPr>
            <a:spLocks noGrp="1"/>
          </p:cNvSpPr>
          <p:nvPr>
            <p:ph type="title"/>
          </p:nvPr>
        </p:nvSpPr>
        <p:spPr/>
        <p:txBody>
          <a:bodyPr>
            <a:normAutofit/>
          </a:bodyPr>
          <a:lstStyle/>
          <a:p>
            <a:r>
              <a:rPr lang="en-US" dirty="0"/>
              <a:t>Summary</a:t>
            </a:r>
          </a:p>
        </p:txBody>
      </p:sp>
      <p:sp>
        <p:nvSpPr>
          <p:cNvPr id="3" name="Symbol zastępczy zawartości 2">
            <a:extLst>
              <a:ext uri="{FF2B5EF4-FFF2-40B4-BE49-F238E27FC236}">
                <a16:creationId xmlns:a16="http://schemas.microsoft.com/office/drawing/2014/main" id="{65ADD8B6-F2AB-C448-9523-4F0BBB0B8853}"/>
              </a:ext>
            </a:extLst>
          </p:cNvPr>
          <p:cNvSpPr>
            <a:spLocks noGrp="1"/>
          </p:cNvSpPr>
          <p:nvPr>
            <p:ph idx="1"/>
          </p:nvPr>
        </p:nvSpPr>
        <p:spPr>
          <a:xfrm>
            <a:off x="612061" y="1596134"/>
            <a:ext cx="10621113" cy="4514439"/>
          </a:xfrm>
        </p:spPr>
        <p:txBody>
          <a:bodyPr>
            <a:normAutofit/>
          </a:bodyPr>
          <a:lstStyle/>
          <a:p>
            <a:r>
              <a:rPr lang="en-GB" b="0" dirty="0">
                <a:effectLst/>
              </a:rPr>
              <a:t>Integration of local services improve their usability</a:t>
            </a:r>
          </a:p>
          <a:p>
            <a:r>
              <a:rPr lang="en-GB" b="0" dirty="0">
                <a:effectLst/>
              </a:rPr>
              <a:t>Transparent from a user perspective</a:t>
            </a:r>
          </a:p>
          <a:p>
            <a:r>
              <a:rPr lang="en-GB" b="0" dirty="0">
                <a:effectLst/>
              </a:rPr>
              <a:t>Reproducible and customisable</a:t>
            </a:r>
          </a:p>
          <a:p>
            <a:pPr lvl="1"/>
            <a:r>
              <a:rPr lang="en-GB" b="0" dirty="0">
                <a:effectLst/>
              </a:rPr>
              <a:t>Can be applied in regional, national and international use cases</a:t>
            </a:r>
          </a:p>
          <a:p>
            <a:r>
              <a:rPr lang="en-GB" b="0" dirty="0">
                <a:effectLst/>
              </a:rPr>
              <a:t>More on </a:t>
            </a:r>
            <a:r>
              <a:rPr lang="en-GB" b="0" dirty="0">
                <a:effectLst/>
                <a:hlinkClick r:id="rId2"/>
              </a:rPr>
              <a:t>https://github.com/INSPIRE-MIF/gp-single-access-point</a:t>
            </a:r>
            <a:endParaRPr lang="en-GB" b="0" dirty="0">
              <a:effectLst/>
            </a:endParaRPr>
          </a:p>
        </p:txBody>
      </p:sp>
      <p:sp>
        <p:nvSpPr>
          <p:cNvPr id="4" name="Symbol zastępczy stopki 4">
            <a:extLst>
              <a:ext uri="{FF2B5EF4-FFF2-40B4-BE49-F238E27FC236}">
                <a16:creationId xmlns:a16="http://schemas.microsoft.com/office/drawing/2014/main" id="{C052A810-76C4-7540-85D9-FE97D08756E0}"/>
              </a:ext>
            </a:extLst>
          </p:cNvPr>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spTree>
    <p:extLst>
      <p:ext uri="{BB962C8B-B14F-4D97-AF65-F5344CB8AC3E}">
        <p14:creationId xmlns:p14="http://schemas.microsoft.com/office/powerpoint/2010/main" val="2151025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FCD109-3748-2348-8006-E6DFFC49F9E8}"/>
              </a:ext>
            </a:extLst>
          </p:cNvPr>
          <p:cNvSpPr>
            <a:spLocks noGrp="1"/>
          </p:cNvSpPr>
          <p:nvPr>
            <p:ph type="title"/>
          </p:nvPr>
        </p:nvSpPr>
        <p:spPr/>
        <p:txBody>
          <a:bodyPr>
            <a:normAutofit/>
          </a:bodyPr>
          <a:lstStyle/>
          <a:p>
            <a:r>
              <a:rPr lang="pl-PL" dirty="0"/>
              <a:t>Live demo</a:t>
            </a:r>
            <a:endParaRPr lang="en-US" dirty="0"/>
          </a:p>
        </p:txBody>
      </p:sp>
      <p:pic>
        <p:nvPicPr>
          <p:cNvPr id="5" name="Obraz 4">
            <a:hlinkClick r:id="rId2"/>
            <a:extLst>
              <a:ext uri="{FF2B5EF4-FFF2-40B4-BE49-F238E27FC236}">
                <a16:creationId xmlns:a16="http://schemas.microsoft.com/office/drawing/2014/main" id="{505B23AF-CBBA-E84B-BA21-0F15E926FA23}"/>
              </a:ext>
            </a:extLst>
          </p:cNvPr>
          <p:cNvPicPr>
            <a:picLocks noChangeAspect="1"/>
          </p:cNvPicPr>
          <p:nvPr/>
        </p:nvPicPr>
        <p:blipFill>
          <a:blip r:embed="rId3"/>
          <a:stretch>
            <a:fillRect/>
          </a:stretch>
        </p:blipFill>
        <p:spPr>
          <a:xfrm>
            <a:off x="1728118" y="1404045"/>
            <a:ext cx="8784976" cy="4862240"/>
          </a:xfrm>
          <a:prstGeom prst="rect">
            <a:avLst/>
          </a:prstGeom>
          <a:effectLst>
            <a:outerShdw blurRad="50800" dist="38100" dir="2700000" algn="tl" rotWithShape="0">
              <a:prstClr val="black">
                <a:alpha val="40000"/>
              </a:prstClr>
            </a:outerShdw>
          </a:effectLst>
        </p:spPr>
      </p:pic>
      <p:sp>
        <p:nvSpPr>
          <p:cNvPr id="4" name="Symbol zastępczy stopki 4">
            <a:extLst>
              <a:ext uri="{FF2B5EF4-FFF2-40B4-BE49-F238E27FC236}">
                <a16:creationId xmlns:a16="http://schemas.microsoft.com/office/drawing/2014/main" id="{92CC1CDB-CF67-9B45-9C29-2C2D2D972C64}"/>
              </a:ext>
            </a:extLst>
          </p:cNvPr>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spTree>
    <p:extLst>
      <p:ext uri="{BB962C8B-B14F-4D97-AF65-F5344CB8AC3E}">
        <p14:creationId xmlns:p14="http://schemas.microsoft.com/office/powerpoint/2010/main" val="1167257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FCD109-3748-2348-8006-E6DFFC49F9E8}"/>
              </a:ext>
            </a:extLst>
          </p:cNvPr>
          <p:cNvSpPr>
            <a:spLocks noGrp="1"/>
          </p:cNvSpPr>
          <p:nvPr>
            <p:ph type="title"/>
          </p:nvPr>
        </p:nvSpPr>
        <p:spPr/>
        <p:txBody>
          <a:bodyPr>
            <a:normAutofit/>
          </a:bodyPr>
          <a:lstStyle/>
          <a:p>
            <a:r>
              <a:rPr lang="en-US" dirty="0"/>
              <a:t>Acknowledgments</a:t>
            </a:r>
          </a:p>
        </p:txBody>
      </p:sp>
      <p:sp>
        <p:nvSpPr>
          <p:cNvPr id="3" name="Symbol zastępczy zawartości 2">
            <a:extLst>
              <a:ext uri="{FF2B5EF4-FFF2-40B4-BE49-F238E27FC236}">
                <a16:creationId xmlns:a16="http://schemas.microsoft.com/office/drawing/2014/main" id="{65ADD8B6-F2AB-C448-9523-4F0BBB0B8853}"/>
              </a:ext>
            </a:extLst>
          </p:cNvPr>
          <p:cNvSpPr>
            <a:spLocks noGrp="1"/>
          </p:cNvSpPr>
          <p:nvPr>
            <p:ph idx="1"/>
          </p:nvPr>
        </p:nvSpPr>
        <p:spPr>
          <a:xfrm>
            <a:off x="6140088" y="1748533"/>
            <a:ext cx="4932481" cy="4514439"/>
          </a:xfrm>
        </p:spPr>
        <p:txBody>
          <a:bodyPr>
            <a:normAutofit fontScale="85000" lnSpcReduction="20000"/>
          </a:bodyPr>
          <a:lstStyle/>
          <a:p>
            <a:pPr marL="0" indent="0">
              <a:buNone/>
            </a:pPr>
            <a:r>
              <a:rPr lang="en-GB" b="0" dirty="0">
                <a:effectLst/>
              </a:rPr>
              <a:t>GUGiK Team:</a:t>
            </a:r>
          </a:p>
          <a:p>
            <a:r>
              <a:rPr lang="en-GB" b="0" dirty="0">
                <a:effectLst/>
              </a:rPr>
              <a:t>Waldemar </a:t>
            </a:r>
            <a:r>
              <a:rPr lang="en-GB" b="0" dirty="0" err="1">
                <a:effectLst/>
              </a:rPr>
              <a:t>Izdebski</a:t>
            </a:r>
            <a:endParaRPr lang="en-GB" b="0" dirty="0">
              <a:effectLst/>
            </a:endParaRPr>
          </a:p>
          <a:p>
            <a:r>
              <a:rPr lang="en-GB" b="0" dirty="0">
                <a:effectLst/>
              </a:rPr>
              <a:t>Piotr </a:t>
            </a:r>
            <a:r>
              <a:rPr lang="en-GB" b="0" dirty="0" err="1">
                <a:effectLst/>
              </a:rPr>
              <a:t>Perz</a:t>
            </a:r>
            <a:endParaRPr lang="en-GB" b="0" dirty="0">
              <a:effectLst/>
            </a:endParaRPr>
          </a:p>
          <a:p>
            <a:r>
              <a:rPr lang="en-GB" b="0" dirty="0" err="1">
                <a:effectLst/>
              </a:rPr>
              <a:t>Ewa</a:t>
            </a:r>
            <a:r>
              <a:rPr lang="en-GB" b="0" dirty="0">
                <a:effectLst/>
              </a:rPr>
              <a:t> Surma</a:t>
            </a:r>
          </a:p>
          <a:p>
            <a:r>
              <a:rPr lang="en-GB" b="0" dirty="0" err="1">
                <a:effectLst/>
              </a:rPr>
              <a:t>Jarosław</a:t>
            </a:r>
            <a:r>
              <a:rPr lang="en-GB" b="0" dirty="0">
                <a:effectLst/>
              </a:rPr>
              <a:t> </a:t>
            </a:r>
            <a:r>
              <a:rPr lang="en-GB" b="0" dirty="0" err="1">
                <a:effectLst/>
              </a:rPr>
              <a:t>Zembrzuski</a:t>
            </a:r>
            <a:endParaRPr lang="en-GB" b="0" dirty="0">
              <a:effectLst/>
            </a:endParaRPr>
          </a:p>
          <a:p>
            <a:r>
              <a:rPr lang="en-GB" b="0" dirty="0" err="1">
                <a:effectLst/>
              </a:rPr>
              <a:t>Aneta</a:t>
            </a:r>
            <a:r>
              <a:rPr lang="en-GB" b="0" dirty="0">
                <a:effectLst/>
              </a:rPr>
              <a:t> </a:t>
            </a:r>
            <a:r>
              <a:rPr lang="en-GB" b="0" dirty="0" err="1">
                <a:effectLst/>
              </a:rPr>
              <a:t>Seremet</a:t>
            </a:r>
            <a:r>
              <a:rPr lang="en-GB" b="0" dirty="0">
                <a:effectLst/>
              </a:rPr>
              <a:t> with team</a:t>
            </a:r>
          </a:p>
          <a:p>
            <a:r>
              <a:rPr lang="en-GB" b="0" dirty="0">
                <a:effectLst/>
              </a:rPr>
              <a:t>Anna </a:t>
            </a:r>
            <a:r>
              <a:rPr lang="en-GB" b="0" dirty="0" err="1">
                <a:effectLst/>
              </a:rPr>
              <a:t>Bober</a:t>
            </a:r>
            <a:endParaRPr lang="en-GB" b="0" dirty="0">
              <a:effectLst/>
            </a:endParaRPr>
          </a:p>
          <a:p>
            <a:r>
              <a:rPr lang="en-GB" b="0" dirty="0" err="1">
                <a:effectLst/>
              </a:rPr>
              <a:t>Ryszard</a:t>
            </a:r>
            <a:r>
              <a:rPr lang="en-GB" b="0" dirty="0">
                <a:effectLst/>
              </a:rPr>
              <a:t> Bojarski</a:t>
            </a:r>
          </a:p>
          <a:p>
            <a:r>
              <a:rPr lang="en-GB" b="0" dirty="0">
                <a:effectLst/>
              </a:rPr>
              <a:t>And others</a:t>
            </a:r>
          </a:p>
        </p:txBody>
      </p:sp>
      <p:sp>
        <p:nvSpPr>
          <p:cNvPr id="4" name="Symbol zastępczy stopki 4">
            <a:extLst>
              <a:ext uri="{FF2B5EF4-FFF2-40B4-BE49-F238E27FC236}">
                <a16:creationId xmlns:a16="http://schemas.microsoft.com/office/drawing/2014/main" id="{C052A810-76C4-7540-85D9-FE97D08756E0}"/>
              </a:ext>
            </a:extLst>
          </p:cNvPr>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sp>
        <p:nvSpPr>
          <p:cNvPr id="7" name="Symbol zastępczy zawartości 2">
            <a:extLst>
              <a:ext uri="{FF2B5EF4-FFF2-40B4-BE49-F238E27FC236}">
                <a16:creationId xmlns:a16="http://schemas.microsoft.com/office/drawing/2014/main" id="{4D0A099F-64DD-434A-A799-F8519E4BE4B5}"/>
              </a:ext>
            </a:extLst>
          </p:cNvPr>
          <p:cNvSpPr txBox="1">
            <a:spLocks/>
          </p:cNvSpPr>
          <p:nvPr/>
        </p:nvSpPr>
        <p:spPr>
          <a:xfrm>
            <a:off x="764461" y="1748534"/>
            <a:ext cx="4932481" cy="4514439"/>
          </a:xfrm>
          <a:prstGeom prst="rect">
            <a:avLst/>
          </a:prstGeom>
        </p:spPr>
        <p:txBody>
          <a:bodyPr vert="horz" lIns="122118" tIns="61059" rIns="122118" bIns="61059" rtlCol="0">
            <a:normAutofit/>
          </a:bodyPr>
          <a:lstStyle>
            <a:lvl1pPr marL="457943" indent="-457943" algn="l" rtl="0" fontAlgn="base">
              <a:spcBef>
                <a:spcPct val="20000"/>
              </a:spcBef>
              <a:spcAft>
                <a:spcPct val="0"/>
              </a:spcAft>
              <a:buFont typeface="Arial" charset="0"/>
              <a:buChar char="•"/>
              <a:defRPr sz="37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1pPr>
            <a:lvl2pPr marL="992210" indent="-381619" algn="l" rtl="0" fontAlgn="base">
              <a:spcBef>
                <a:spcPct val="20000"/>
              </a:spcBef>
              <a:spcAft>
                <a:spcPct val="0"/>
              </a:spcAft>
              <a:buFont typeface="Arial" charset="0"/>
              <a:buChar char="–"/>
              <a:defRPr sz="36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2pPr>
            <a:lvl3pPr marL="1526477" indent="-305295" algn="l" rtl="0" fontAlgn="base">
              <a:spcBef>
                <a:spcPct val="20000"/>
              </a:spcBef>
              <a:spcAft>
                <a:spcPct val="0"/>
              </a:spcAft>
              <a:buFont typeface="Arial" charset="0"/>
              <a:buChar char="•"/>
              <a:defRPr sz="32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3pPr>
            <a:lvl4pPr marL="2137067" indent="-305295" algn="l" rtl="0" fontAlgn="base">
              <a:spcBef>
                <a:spcPct val="20000"/>
              </a:spcBef>
              <a:spcAft>
                <a:spcPct val="0"/>
              </a:spcAft>
              <a:buFont typeface="Arial" charset="0"/>
              <a:buChar char="–"/>
              <a:defRPr sz="27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4pPr>
            <a:lvl5pPr marL="2747658" indent="-305295" algn="l" rtl="0" fontAlgn="base">
              <a:spcBef>
                <a:spcPct val="20000"/>
              </a:spcBef>
              <a:spcAft>
                <a:spcPct val="0"/>
              </a:spcAft>
              <a:buFont typeface="Arial" charset="0"/>
              <a:buChar char="»"/>
              <a:defRPr sz="27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5pPr>
            <a:lvl6pPr marL="3358248"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8839"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9430"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90020"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Font typeface="Arial" charset="0"/>
              <a:buNone/>
            </a:pPr>
            <a:r>
              <a:rPr lang="en-GB" b="0" dirty="0">
                <a:effectLst/>
              </a:rPr>
              <a:t>JRC Team:</a:t>
            </a:r>
          </a:p>
          <a:p>
            <a:r>
              <a:rPr lang="en-GB" b="0" dirty="0">
                <a:effectLst/>
              </a:rPr>
              <a:t>Jordi </a:t>
            </a:r>
            <a:r>
              <a:rPr lang="en-GB" b="0" dirty="0" err="1">
                <a:effectLst/>
              </a:rPr>
              <a:t>Escriu</a:t>
            </a:r>
            <a:endParaRPr lang="en-GB" b="0" dirty="0">
              <a:effectLst/>
            </a:endParaRPr>
          </a:p>
          <a:p>
            <a:r>
              <a:rPr lang="en-GB" b="0" dirty="0">
                <a:effectLst/>
              </a:rPr>
              <a:t>Alexander </a:t>
            </a:r>
            <a:r>
              <a:rPr lang="en-GB" b="0" dirty="0" err="1">
                <a:effectLst/>
              </a:rPr>
              <a:t>Kotsev</a:t>
            </a:r>
            <a:endParaRPr lang="en-GB" b="0" dirty="0">
              <a:effectLst/>
            </a:endParaRPr>
          </a:p>
        </p:txBody>
      </p:sp>
    </p:spTree>
    <p:extLst>
      <p:ext uri="{BB962C8B-B14F-4D97-AF65-F5344CB8AC3E}">
        <p14:creationId xmlns:p14="http://schemas.microsoft.com/office/powerpoint/2010/main" val="2543737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65ADD8B6-F2AB-C448-9523-4F0BBB0B8853}"/>
              </a:ext>
            </a:extLst>
          </p:cNvPr>
          <p:cNvSpPr>
            <a:spLocks noGrp="1"/>
          </p:cNvSpPr>
          <p:nvPr>
            <p:ph idx="1"/>
          </p:nvPr>
        </p:nvSpPr>
        <p:spPr/>
        <p:txBody>
          <a:bodyPr>
            <a:normAutofit/>
          </a:bodyPr>
          <a:lstStyle/>
          <a:p>
            <a:pPr marL="0" indent="0">
              <a:buNone/>
            </a:pPr>
            <a:endParaRPr lang="pl-PL" b="0" dirty="0">
              <a:effectLst/>
            </a:endParaRPr>
          </a:p>
          <a:p>
            <a:pPr marL="0" indent="0">
              <a:buNone/>
            </a:pPr>
            <a:endParaRPr lang="pl-PL" sz="2000" b="0" dirty="0">
              <a:effectLst/>
            </a:endParaRPr>
          </a:p>
          <a:p>
            <a:pPr marL="0" indent="0" algn="ctr">
              <a:buNone/>
            </a:pPr>
            <a:r>
              <a:rPr lang="en-GB" sz="4000" b="0" dirty="0">
                <a:effectLst/>
              </a:rPr>
              <a:t>Thank you for your attention</a:t>
            </a:r>
          </a:p>
          <a:p>
            <a:pPr marL="0" indent="0" algn="ctr">
              <a:buNone/>
            </a:pPr>
            <a:r>
              <a:rPr lang="en-GB" sz="4000" b="0" dirty="0">
                <a:effectLst/>
              </a:rPr>
              <a:t>Questions?</a:t>
            </a:r>
          </a:p>
          <a:p>
            <a:pPr marL="0" indent="0" algn="ctr">
              <a:buNone/>
            </a:pPr>
            <a:endParaRPr lang="en-GB" b="0" dirty="0">
              <a:effectLst/>
            </a:endParaRPr>
          </a:p>
          <a:p>
            <a:pPr marL="0" indent="0" algn="ctr">
              <a:buNone/>
            </a:pPr>
            <a:r>
              <a:rPr lang="en-GB" sz="2800" b="0" dirty="0">
                <a:effectLst/>
              </a:rPr>
              <a:t>marcin.grudzien@gugik.gov.pl</a:t>
            </a:r>
          </a:p>
          <a:p>
            <a:endParaRPr lang="pl-PL" dirty="0">
              <a:effectLst/>
            </a:endParaRPr>
          </a:p>
        </p:txBody>
      </p:sp>
      <p:sp>
        <p:nvSpPr>
          <p:cNvPr id="5" name="Symbol zastępczy stopki 4">
            <a:extLst>
              <a:ext uri="{FF2B5EF4-FFF2-40B4-BE49-F238E27FC236}">
                <a16:creationId xmlns:a16="http://schemas.microsoft.com/office/drawing/2014/main" id="{18A752EF-ED86-E046-819E-974154B6B30A}"/>
              </a:ext>
            </a:extLst>
          </p:cNvPr>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spTree>
    <p:extLst>
      <p:ext uri="{BB962C8B-B14F-4D97-AF65-F5344CB8AC3E}">
        <p14:creationId xmlns:p14="http://schemas.microsoft.com/office/powerpoint/2010/main" val="2976788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EFBFA6F-CF40-3843-94BA-8A46CBE60809}"/>
              </a:ext>
            </a:extLst>
          </p:cNvPr>
          <p:cNvSpPr>
            <a:spLocks noGrp="1"/>
          </p:cNvSpPr>
          <p:nvPr>
            <p:ph type="title"/>
          </p:nvPr>
        </p:nvSpPr>
        <p:spPr/>
        <p:txBody>
          <a:bodyPr/>
          <a:lstStyle/>
          <a:p>
            <a:r>
              <a:rPr lang="en-GB" dirty="0"/>
              <a:t>Description of the GP (2)</a:t>
            </a:r>
          </a:p>
        </p:txBody>
      </p:sp>
      <p:sp>
        <p:nvSpPr>
          <p:cNvPr id="3" name="Symbol zastępczy zawartości 2">
            <a:extLst>
              <a:ext uri="{FF2B5EF4-FFF2-40B4-BE49-F238E27FC236}">
                <a16:creationId xmlns:a16="http://schemas.microsoft.com/office/drawing/2014/main" id="{E204ED31-A47D-3244-8670-0FD635605486}"/>
              </a:ext>
            </a:extLst>
          </p:cNvPr>
          <p:cNvSpPr>
            <a:spLocks noGrp="1"/>
          </p:cNvSpPr>
          <p:nvPr>
            <p:ph idx="1"/>
          </p:nvPr>
        </p:nvSpPr>
        <p:spPr>
          <a:xfrm>
            <a:off x="720006" y="2129864"/>
            <a:ext cx="8460873" cy="1290405"/>
          </a:xfrm>
        </p:spPr>
        <p:txBody>
          <a:bodyPr/>
          <a:lstStyle/>
          <a:p>
            <a:pPr marL="0" indent="0" algn="ctr">
              <a:buNone/>
            </a:pPr>
            <a:r>
              <a:rPr lang="en-GB" dirty="0">
                <a:effectLst/>
              </a:rPr>
              <a:t>Let’s create a proxy, collective service that integrates local services </a:t>
            </a:r>
          </a:p>
          <a:p>
            <a:pPr marL="610591" lvl="1" indent="0">
              <a:buNone/>
            </a:pPr>
            <a:endParaRPr lang="en-GB" dirty="0"/>
          </a:p>
        </p:txBody>
      </p:sp>
      <mc:AlternateContent xmlns:mc="http://schemas.openxmlformats.org/markup-compatibility/2006">
        <mc:Choice xmlns:am3d="http://schemas.microsoft.com/office/drawing/2017/model3d" Requires="am3d">
          <p:graphicFrame>
            <p:nvGraphicFramePr>
              <p:cNvPr id="5" name="Model 3D 4" descr="Lightbulb">
                <a:extLst>
                  <a:ext uri="{FF2B5EF4-FFF2-40B4-BE49-F238E27FC236}">
                    <a16:creationId xmlns:a16="http://schemas.microsoft.com/office/drawing/2014/main" id="{BBCB17EA-B7F4-1049-BBC4-0555DDB8F553}"/>
                  </a:ext>
                </a:extLst>
              </p:cNvPr>
              <p:cNvGraphicFramePr>
                <a:graphicFrameLocks noChangeAspect="1"/>
              </p:cNvGraphicFramePr>
              <p:nvPr>
                <p:extLst>
                  <p:ext uri="{D42A27DB-BD31-4B8C-83A1-F6EECF244321}">
                    <p14:modId xmlns:p14="http://schemas.microsoft.com/office/powerpoint/2010/main" val="641377129"/>
                  </p:ext>
                </p:extLst>
              </p:nvPr>
            </p:nvGraphicFramePr>
            <p:xfrm>
              <a:off x="9315246" y="1764085"/>
              <a:ext cx="2336552" cy="3926876"/>
            </p:xfrm>
            <a:graphic>
              <a:graphicData uri="http://schemas.microsoft.com/office/drawing/2017/model3d">
                <am3d:model3d r:embed="rId3">
                  <am3d:spPr>
                    <a:xfrm>
                      <a:off x="0" y="0"/>
                      <a:ext cx="2336552" cy="3926876"/>
                    </a:xfrm>
                    <a:prstGeom prst="rect">
                      <a:avLst/>
                    </a:prstGeom>
                  </am3d:spPr>
                  <am3d:camera>
                    <am3d:pos x="0" y="0" z="61285287"/>
                    <am3d:up dx="0" dy="36000000" dz="0"/>
                    <am3d:lookAt x="0" y="0" z="0"/>
                    <am3d:perspective fov="2700000"/>
                  </am3d:camera>
                  <am3d:trans>
                    <am3d:meterPerModelUnit n="130752" d="1000000"/>
                    <am3d:preTrans dx="0" dy="-18000000" dz="0"/>
                    <am3d:scale>
                      <am3d:sx n="1000000" d="1000000"/>
                      <am3d:sy n="1000000" d="1000000"/>
                      <am3d:sz n="1000000" d="1000000"/>
                    </am3d:scale>
                    <am3d:rot ax="-131930" ay="262877" az="-10087"/>
                    <am3d:postTrans dx="0" dy="0" dz="0"/>
                  </am3d:trans>
                  <am3d:raster rName="Office3DRenderer" rVer="16.0.8326">
                    <am3d:blip r:embed="rId4"/>
                  </am3d:raster>
                  <am3d:objViewport viewportSz="5248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Model 3D 4" descr="Lightbulb">
                <a:extLst>
                  <a:ext uri="{FF2B5EF4-FFF2-40B4-BE49-F238E27FC236}">
                    <a16:creationId xmlns:a16="http://schemas.microsoft.com/office/drawing/2014/main" id="{BBCB17EA-B7F4-1049-BBC4-0555DDB8F553}"/>
                  </a:ext>
                </a:extLst>
              </p:cNvPr>
              <p:cNvPicPr>
                <a:picLocks noGrp="1" noRot="1" noChangeAspect="1" noMove="1" noResize="1" noEditPoints="1" noAdjustHandles="1" noChangeArrowheads="1" noChangeShapeType="1" noCrop="1"/>
              </p:cNvPicPr>
              <p:nvPr/>
            </p:nvPicPr>
            <p:blipFill>
              <a:blip r:embed="rId4"/>
              <a:stretch>
                <a:fillRect/>
              </a:stretch>
            </p:blipFill>
            <p:spPr>
              <a:xfrm>
                <a:off x="9315246" y="1764085"/>
                <a:ext cx="2336552" cy="3926876"/>
              </a:xfrm>
              <a:prstGeom prst="rect">
                <a:avLst/>
              </a:prstGeom>
            </p:spPr>
          </p:pic>
        </mc:Fallback>
      </mc:AlternateContent>
      <p:sp>
        <p:nvSpPr>
          <p:cNvPr id="6" name="Symbol zastępczy stopki 4">
            <a:extLst>
              <a:ext uri="{FF2B5EF4-FFF2-40B4-BE49-F238E27FC236}">
                <a16:creationId xmlns:a16="http://schemas.microsoft.com/office/drawing/2014/main" id="{E4D4DF66-E466-E844-9409-8B3682E4479D}"/>
              </a:ext>
            </a:extLst>
          </p:cNvPr>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sp>
        <p:nvSpPr>
          <p:cNvPr id="7" name="Symbol zastępczy zawartości 2">
            <a:extLst>
              <a:ext uri="{FF2B5EF4-FFF2-40B4-BE49-F238E27FC236}">
                <a16:creationId xmlns:a16="http://schemas.microsoft.com/office/drawing/2014/main" id="{2B44920C-F9E6-F54F-96BB-22A82144EBFA}"/>
              </a:ext>
            </a:extLst>
          </p:cNvPr>
          <p:cNvSpPr txBox="1">
            <a:spLocks/>
          </p:cNvSpPr>
          <p:nvPr/>
        </p:nvSpPr>
        <p:spPr>
          <a:xfrm>
            <a:off x="589415" y="3961812"/>
            <a:ext cx="8460873" cy="1290405"/>
          </a:xfrm>
          <a:prstGeom prst="rect">
            <a:avLst/>
          </a:prstGeom>
        </p:spPr>
        <p:txBody>
          <a:bodyPr vert="horz" lIns="122118" tIns="61059" rIns="122118" bIns="61059" rtlCol="0">
            <a:normAutofit/>
          </a:bodyPr>
          <a:lstStyle>
            <a:lvl1pPr marL="457943" indent="-457943" algn="l" rtl="0" fontAlgn="base">
              <a:spcBef>
                <a:spcPct val="20000"/>
              </a:spcBef>
              <a:spcAft>
                <a:spcPct val="0"/>
              </a:spcAft>
              <a:buFont typeface="Arial" charset="0"/>
              <a:buChar char="•"/>
              <a:defRPr sz="37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1pPr>
            <a:lvl2pPr marL="992210" indent="-381619" algn="l" rtl="0" fontAlgn="base">
              <a:spcBef>
                <a:spcPct val="20000"/>
              </a:spcBef>
              <a:spcAft>
                <a:spcPct val="0"/>
              </a:spcAft>
              <a:buFont typeface="Arial" charset="0"/>
              <a:buChar char="–"/>
              <a:defRPr sz="36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2pPr>
            <a:lvl3pPr marL="1526477" indent="-305295" algn="l" rtl="0" fontAlgn="base">
              <a:spcBef>
                <a:spcPct val="20000"/>
              </a:spcBef>
              <a:spcAft>
                <a:spcPct val="0"/>
              </a:spcAft>
              <a:buFont typeface="Arial" charset="0"/>
              <a:buChar char="•"/>
              <a:defRPr sz="32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3pPr>
            <a:lvl4pPr marL="2137067" indent="-305295" algn="l" rtl="0" fontAlgn="base">
              <a:spcBef>
                <a:spcPct val="20000"/>
              </a:spcBef>
              <a:spcAft>
                <a:spcPct val="0"/>
              </a:spcAft>
              <a:buFont typeface="Arial" charset="0"/>
              <a:buChar char="–"/>
              <a:defRPr sz="27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4pPr>
            <a:lvl5pPr marL="2747658" indent="-305295" algn="l" rtl="0" fontAlgn="base">
              <a:spcBef>
                <a:spcPct val="20000"/>
              </a:spcBef>
              <a:spcAft>
                <a:spcPct val="0"/>
              </a:spcAft>
              <a:buFont typeface="Arial" charset="0"/>
              <a:buChar char="»"/>
              <a:defRPr sz="2700" b="1" kern="1200">
                <a:ln w="12700">
                  <a:solidFill>
                    <a:schemeClr val="tx2">
                      <a:satMod val="155000"/>
                    </a:schemeClr>
                  </a:solidFill>
                  <a:prstDash val="solid"/>
                </a:ln>
                <a:solidFill>
                  <a:schemeClr val="tx2">
                    <a:lumMod val="75000"/>
                  </a:schemeClr>
                </a:solidFill>
                <a:effectLst>
                  <a:outerShdw blurRad="41275" dist="20320" dir="1800000" algn="tl" rotWithShape="0">
                    <a:srgbClr val="000000">
                      <a:alpha val="40000"/>
                    </a:srgbClr>
                  </a:outerShdw>
                </a:effectLst>
                <a:latin typeface="+mn-lt"/>
                <a:ea typeface="+mn-ea"/>
                <a:cs typeface="+mn-cs"/>
              </a:defRPr>
            </a:lvl5pPr>
            <a:lvl6pPr marL="3358248"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8839"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9430"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90020" indent="-305295" algn="l" defTabSz="1221181"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ctr">
              <a:buFont typeface="Arial" charset="0"/>
              <a:buNone/>
            </a:pPr>
            <a:r>
              <a:rPr lang="en-GB" dirty="0">
                <a:effectLst/>
              </a:rPr>
              <a:t>Originator and author of collective services is Professor Waldemar </a:t>
            </a:r>
            <a:r>
              <a:rPr lang="en-GB" dirty="0" err="1">
                <a:effectLst/>
              </a:rPr>
              <a:t>Izdebski</a:t>
            </a:r>
            <a:endParaRPr lang="en-GB" dirty="0"/>
          </a:p>
        </p:txBody>
      </p:sp>
    </p:spTree>
    <p:extLst>
      <p:ext uri="{BB962C8B-B14F-4D97-AF65-F5344CB8AC3E}">
        <p14:creationId xmlns:p14="http://schemas.microsoft.com/office/powerpoint/2010/main" val="4075503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FCD109-3748-2348-8006-E6DFFC49F9E8}"/>
              </a:ext>
            </a:extLst>
          </p:cNvPr>
          <p:cNvSpPr>
            <a:spLocks noGrp="1"/>
          </p:cNvSpPr>
          <p:nvPr>
            <p:ph type="title"/>
          </p:nvPr>
        </p:nvSpPr>
        <p:spPr/>
        <p:txBody>
          <a:bodyPr/>
          <a:lstStyle/>
          <a:p>
            <a:r>
              <a:rPr lang="en-US" dirty="0"/>
              <a:t>Benefits</a:t>
            </a:r>
          </a:p>
        </p:txBody>
      </p:sp>
      <p:sp>
        <p:nvSpPr>
          <p:cNvPr id="3" name="Symbol zastępczy zawartości 2">
            <a:extLst>
              <a:ext uri="{FF2B5EF4-FFF2-40B4-BE49-F238E27FC236}">
                <a16:creationId xmlns:a16="http://schemas.microsoft.com/office/drawing/2014/main" id="{65ADD8B6-F2AB-C448-9523-4F0BBB0B8853}"/>
              </a:ext>
            </a:extLst>
          </p:cNvPr>
          <p:cNvSpPr>
            <a:spLocks noGrp="1"/>
          </p:cNvSpPr>
          <p:nvPr>
            <p:ph idx="1"/>
          </p:nvPr>
        </p:nvSpPr>
        <p:spPr>
          <a:xfrm>
            <a:off x="612061" y="1596134"/>
            <a:ext cx="9252961" cy="4514439"/>
          </a:xfrm>
        </p:spPr>
        <p:txBody>
          <a:bodyPr>
            <a:normAutofit fontScale="92500" lnSpcReduction="20000"/>
          </a:bodyPr>
          <a:lstStyle/>
          <a:p>
            <a:pPr marL="0" indent="0">
              <a:buNone/>
            </a:pPr>
            <a:r>
              <a:rPr lang="en-GB" b="0" dirty="0">
                <a:effectLst/>
              </a:rPr>
              <a:t>One endpoint for </a:t>
            </a:r>
            <a:r>
              <a:rPr lang="pl-PL" b="0" dirty="0">
                <a:effectLst/>
              </a:rPr>
              <a:t>a </a:t>
            </a:r>
            <a:r>
              <a:rPr lang="en-GB" b="0" dirty="0">
                <a:effectLst/>
              </a:rPr>
              <a:t>particular dataset (e.g. cadastre) for </a:t>
            </a:r>
            <a:r>
              <a:rPr lang="pl-PL" b="0" dirty="0">
                <a:effectLst/>
              </a:rPr>
              <a:t>the </a:t>
            </a:r>
            <a:r>
              <a:rPr lang="en-GB" b="0" dirty="0">
                <a:effectLst/>
              </a:rPr>
              <a:t>entire country</a:t>
            </a:r>
          </a:p>
          <a:p>
            <a:r>
              <a:rPr lang="en-GB" b="0" dirty="0">
                <a:effectLst/>
              </a:rPr>
              <a:t>It saves user’s time – </a:t>
            </a:r>
            <a:r>
              <a:rPr lang="pl-PL" b="0" dirty="0">
                <a:effectLst/>
              </a:rPr>
              <a:t>the </a:t>
            </a:r>
            <a:r>
              <a:rPr lang="en-GB" b="0" dirty="0">
                <a:effectLst/>
              </a:rPr>
              <a:t>user doesn't have to search for endpoints of view services published by different counties </a:t>
            </a:r>
          </a:p>
          <a:p>
            <a:r>
              <a:rPr lang="en-GB" b="0" dirty="0">
                <a:effectLst/>
              </a:rPr>
              <a:t>It hides </a:t>
            </a:r>
            <a:r>
              <a:rPr lang="pl-PL" b="0" dirty="0">
                <a:effectLst/>
              </a:rPr>
              <a:t>the </a:t>
            </a:r>
            <a:r>
              <a:rPr lang="en-GB" b="0" dirty="0">
                <a:effectLst/>
              </a:rPr>
              <a:t>complexity of the SDI </a:t>
            </a:r>
            <a:r>
              <a:rPr lang="en-US" b="0" dirty="0">
                <a:effectLst/>
              </a:rPr>
              <a:t>implementation</a:t>
            </a:r>
            <a:r>
              <a:rPr lang="pl-PL" b="0" dirty="0">
                <a:effectLst/>
              </a:rPr>
              <a:t> </a:t>
            </a:r>
            <a:r>
              <a:rPr lang="en-GB" b="0" dirty="0">
                <a:effectLst/>
              </a:rPr>
              <a:t>– from the user perspective, integrated service provides access to one seamless dataset</a:t>
            </a:r>
          </a:p>
        </p:txBody>
      </p:sp>
      <mc:AlternateContent xmlns:mc="http://schemas.openxmlformats.org/markup-compatibility/2006">
        <mc:Choice xmlns:am3d="http://schemas.microsoft.com/office/drawing/2017/model3d" Requires="am3d">
          <p:graphicFrame>
            <p:nvGraphicFramePr>
              <p:cNvPr id="5" name="Model 3D 4" descr="Happy Face">
                <a:extLst>
                  <a:ext uri="{FF2B5EF4-FFF2-40B4-BE49-F238E27FC236}">
                    <a16:creationId xmlns:a16="http://schemas.microsoft.com/office/drawing/2014/main" id="{E78D7F45-C030-AC4B-9102-2FE9C3E3DC31}"/>
                  </a:ext>
                </a:extLst>
              </p:cNvPr>
              <p:cNvGraphicFramePr>
                <a:graphicFrameLocks noChangeAspect="1"/>
              </p:cNvGraphicFramePr>
              <p:nvPr>
                <p:extLst>
                  <p:ext uri="{D42A27DB-BD31-4B8C-83A1-F6EECF244321}">
                    <p14:modId xmlns:p14="http://schemas.microsoft.com/office/powerpoint/2010/main" val="4079305665"/>
                  </p:ext>
                </p:extLst>
              </p:nvPr>
            </p:nvGraphicFramePr>
            <p:xfrm>
              <a:off x="9576990" y="1476052"/>
              <a:ext cx="2304256" cy="2304257"/>
            </p:xfrm>
            <a:graphic>
              <a:graphicData uri="http://schemas.microsoft.com/office/drawing/2017/model3d">
                <am3d:model3d r:embed="rId2">
                  <am3d:spPr>
                    <a:xfrm>
                      <a:off x="0" y="0"/>
                      <a:ext cx="2304256" cy="2304257"/>
                    </a:xfrm>
                    <a:prstGeom prst="rect">
                      <a:avLst/>
                    </a:prstGeom>
                  </am3d:spPr>
                  <am3d:camera>
                    <am3d:pos x="0" y="0" z="81154469"/>
                    <am3d:up dx="0" dy="36000000" dz="0"/>
                    <am3d:lookAt x="0" y="0" z="0"/>
                    <am3d:perspective fov="2700000"/>
                  </am3d:camera>
                  <am3d:trans>
                    <am3d:meterPerModelUnit n="61035753" d="1000000"/>
                    <am3d:preTrans dx="285" dy="0" dz="997314"/>
                    <am3d:scale>
                      <am3d:sx n="1000000" d="1000000"/>
                      <am3d:sy n="1000000" d="1000000"/>
                      <am3d:sz n="1000000" d="1000000"/>
                    </am3d:scale>
                    <am3d:rot ax="437641" ay="-2215894" az="-263878"/>
                    <am3d:postTrans dx="0" dy="0" dz="0"/>
                  </am3d:trans>
                  <am3d:raster rName="Office3DRenderer" rVer="16.0.8326">
                    <am3d:blip r:embed="rId3"/>
                  </am3d:raster>
                  <am3d:objViewport viewportSz="39135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Model 3D 4" descr="Happy Face">
                <a:extLst>
                  <a:ext uri="{FF2B5EF4-FFF2-40B4-BE49-F238E27FC236}">
                    <a16:creationId xmlns:a16="http://schemas.microsoft.com/office/drawing/2014/main" id="{E78D7F45-C030-AC4B-9102-2FE9C3E3DC31}"/>
                  </a:ext>
                </a:extLst>
              </p:cNvPr>
              <p:cNvPicPr>
                <a:picLocks noGrp="1" noRot="1" noChangeAspect="1" noMove="1" noResize="1" noEditPoints="1" noAdjustHandles="1" noChangeArrowheads="1" noChangeShapeType="1" noCrop="1"/>
              </p:cNvPicPr>
              <p:nvPr/>
            </p:nvPicPr>
            <p:blipFill>
              <a:blip r:embed="rId3"/>
              <a:stretch>
                <a:fillRect/>
              </a:stretch>
            </p:blipFill>
            <p:spPr>
              <a:xfrm>
                <a:off x="9576990" y="1476052"/>
                <a:ext cx="2304256" cy="2304257"/>
              </a:xfrm>
              <a:prstGeom prst="rect">
                <a:avLst/>
              </a:prstGeom>
            </p:spPr>
          </p:pic>
        </mc:Fallback>
      </mc:AlternateContent>
      <p:sp>
        <p:nvSpPr>
          <p:cNvPr id="6" name="Symbol zastępczy stopki 4">
            <a:extLst>
              <a:ext uri="{FF2B5EF4-FFF2-40B4-BE49-F238E27FC236}">
                <a16:creationId xmlns:a16="http://schemas.microsoft.com/office/drawing/2014/main" id="{33B33A29-4009-7F45-B6A2-97AE56C56FFC}"/>
              </a:ext>
            </a:extLst>
          </p:cNvPr>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spTree>
    <p:extLst>
      <p:ext uri="{BB962C8B-B14F-4D97-AF65-F5344CB8AC3E}">
        <p14:creationId xmlns:p14="http://schemas.microsoft.com/office/powerpoint/2010/main" val="537815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FCD109-3748-2348-8006-E6DFFC49F9E8}"/>
              </a:ext>
            </a:extLst>
          </p:cNvPr>
          <p:cNvSpPr>
            <a:spLocks noGrp="1"/>
          </p:cNvSpPr>
          <p:nvPr>
            <p:ph type="title"/>
          </p:nvPr>
        </p:nvSpPr>
        <p:spPr/>
        <p:txBody>
          <a:bodyPr/>
          <a:lstStyle/>
          <a:p>
            <a:r>
              <a:rPr lang="en-GB" dirty="0"/>
              <a:t>Intendent outcome</a:t>
            </a:r>
          </a:p>
        </p:txBody>
      </p:sp>
      <p:sp>
        <p:nvSpPr>
          <p:cNvPr id="3" name="Symbol zastępczy zawartości 2">
            <a:extLst>
              <a:ext uri="{FF2B5EF4-FFF2-40B4-BE49-F238E27FC236}">
                <a16:creationId xmlns:a16="http://schemas.microsoft.com/office/drawing/2014/main" id="{65ADD8B6-F2AB-C448-9523-4F0BBB0B8853}"/>
              </a:ext>
            </a:extLst>
          </p:cNvPr>
          <p:cNvSpPr>
            <a:spLocks noGrp="1"/>
          </p:cNvSpPr>
          <p:nvPr>
            <p:ph idx="1"/>
          </p:nvPr>
        </p:nvSpPr>
        <p:spPr>
          <a:xfrm>
            <a:off x="612061" y="1596134"/>
            <a:ext cx="9757017" cy="4514439"/>
          </a:xfrm>
        </p:spPr>
        <p:txBody>
          <a:bodyPr>
            <a:normAutofit fontScale="92500" lnSpcReduction="10000"/>
          </a:bodyPr>
          <a:lstStyle/>
          <a:p>
            <a:pPr marL="0" indent="0">
              <a:buNone/>
            </a:pPr>
            <a:r>
              <a:rPr lang="en-US" b="0" dirty="0">
                <a:effectLst/>
              </a:rPr>
              <a:t>Users</a:t>
            </a:r>
            <a:r>
              <a:rPr lang="pl-PL" b="0" dirty="0">
                <a:effectLst/>
              </a:rPr>
              <a:t> </a:t>
            </a:r>
            <a:r>
              <a:rPr lang="en-US" b="0" dirty="0">
                <a:effectLst/>
              </a:rPr>
              <a:t>should access dispersed datasets </a:t>
            </a:r>
            <a:r>
              <a:rPr lang="pl-PL" b="0" dirty="0">
                <a:effectLst/>
              </a:rPr>
              <a:t>from</a:t>
            </a:r>
            <a:r>
              <a:rPr lang="en-US" b="0" dirty="0">
                <a:effectLst/>
              </a:rPr>
              <a:t> a single endpoint</a:t>
            </a:r>
            <a:endParaRPr lang="en-GB" b="0" dirty="0">
              <a:effectLst/>
            </a:endParaRPr>
          </a:p>
          <a:p>
            <a:pPr marL="0" indent="0">
              <a:buNone/>
            </a:pPr>
            <a:endParaRPr lang="en-US" b="0" dirty="0">
              <a:effectLst/>
            </a:endParaRPr>
          </a:p>
          <a:p>
            <a:pPr marL="0" indent="0">
              <a:buNone/>
            </a:pPr>
            <a:r>
              <a:rPr lang="en-US" b="0" dirty="0">
                <a:effectLst/>
              </a:rPr>
              <a:t>This can be, for example, done as</a:t>
            </a:r>
            <a:r>
              <a:rPr lang="pl-PL" b="0" dirty="0">
                <a:effectLst/>
              </a:rPr>
              <a:t>:</a:t>
            </a:r>
          </a:p>
          <a:p>
            <a:r>
              <a:rPr lang="en-US" b="0" dirty="0">
                <a:effectLst/>
              </a:rPr>
              <a:t>a single national endpoint per dataset integrating services published by municipalities </a:t>
            </a:r>
            <a:endParaRPr lang="pl-PL" b="0" dirty="0">
              <a:effectLst/>
            </a:endParaRPr>
          </a:p>
          <a:p>
            <a:r>
              <a:rPr lang="en-US" b="0" dirty="0">
                <a:effectLst/>
              </a:rPr>
              <a:t>a single European access point per INSPIRE theme integrating services provided by the Member States</a:t>
            </a:r>
            <a:endParaRPr lang="en-GB" b="0" dirty="0">
              <a:effectLst/>
            </a:endParaRPr>
          </a:p>
        </p:txBody>
      </p:sp>
      <mc:AlternateContent xmlns:mc="http://schemas.openxmlformats.org/markup-compatibility/2006">
        <mc:Choice xmlns:am3d="http://schemas.microsoft.com/office/drawing/2017/model3d" Requires="am3d">
          <p:graphicFrame>
            <p:nvGraphicFramePr>
              <p:cNvPr id="5" name="Model 3D 4" descr="Thumbs Up Emoji">
                <a:extLst>
                  <a:ext uri="{FF2B5EF4-FFF2-40B4-BE49-F238E27FC236}">
                    <a16:creationId xmlns:a16="http://schemas.microsoft.com/office/drawing/2014/main" id="{E2D96639-4E7F-5749-B0E0-38D8E6D0BF4C}"/>
                  </a:ext>
                </a:extLst>
              </p:cNvPr>
              <p:cNvGraphicFramePr>
                <a:graphicFrameLocks noChangeAspect="1"/>
              </p:cNvGraphicFramePr>
              <p:nvPr>
                <p:extLst>
                  <p:ext uri="{D42A27DB-BD31-4B8C-83A1-F6EECF244321}">
                    <p14:modId xmlns:p14="http://schemas.microsoft.com/office/powerpoint/2010/main" val="396363957"/>
                  </p:ext>
                </p:extLst>
              </p:nvPr>
            </p:nvGraphicFramePr>
            <p:xfrm>
              <a:off x="9932996" y="1254127"/>
              <a:ext cx="2256407" cy="2560643"/>
            </p:xfrm>
            <a:graphic>
              <a:graphicData uri="http://schemas.microsoft.com/office/drawing/2017/model3d">
                <am3d:model3d r:embed="rId2">
                  <am3d:spPr>
                    <a:xfrm>
                      <a:off x="0" y="0"/>
                      <a:ext cx="2256407" cy="2560643"/>
                    </a:xfrm>
                    <a:prstGeom prst="rect">
                      <a:avLst/>
                    </a:prstGeom>
                  </am3d:spPr>
                  <am3d:camera>
                    <am3d:pos x="0" y="0" z="66308073"/>
                    <am3d:up dx="0" dy="36000000" dz="0"/>
                    <am3d:lookAt x="0" y="0" z="0"/>
                    <am3d:perspective fov="2700000"/>
                  </am3d:camera>
                  <am3d:trans>
                    <am3d:meterPerModelUnit n="101511" d="1000000"/>
                    <am3d:preTrans dx="-824025" dy="-17929067" dz="-2192431"/>
                    <am3d:scale>
                      <am3d:sx n="1000000" d="1000000"/>
                      <am3d:sy n="1000000" d="1000000"/>
                      <am3d:sz n="1000000" d="1000000"/>
                    </am3d:scale>
                    <am3d:rot ax="10141297" ay="-1705854" az="-10483369"/>
                    <am3d:postTrans dx="0" dy="0" dz="0"/>
                  </am3d:trans>
                  <am3d:raster rName="Office3DRenderer" rVer="16.0.8326">
                    <am3d:blip r:embed="rId3"/>
                  </am3d:raster>
                  <am3d:objViewport viewportSz="33972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Model 3D 4" descr="Thumbs Up Emoji">
                <a:extLst>
                  <a:ext uri="{FF2B5EF4-FFF2-40B4-BE49-F238E27FC236}">
                    <a16:creationId xmlns:a16="http://schemas.microsoft.com/office/drawing/2014/main" id="{E2D96639-4E7F-5749-B0E0-38D8E6D0BF4C}"/>
                  </a:ext>
                </a:extLst>
              </p:cNvPr>
              <p:cNvPicPr>
                <a:picLocks noGrp="1" noRot="1" noChangeAspect="1" noMove="1" noResize="1" noEditPoints="1" noAdjustHandles="1" noChangeArrowheads="1" noChangeShapeType="1" noCrop="1"/>
              </p:cNvPicPr>
              <p:nvPr/>
            </p:nvPicPr>
            <p:blipFill>
              <a:blip r:embed="rId3"/>
              <a:stretch>
                <a:fillRect/>
              </a:stretch>
            </p:blipFill>
            <p:spPr>
              <a:xfrm>
                <a:off x="9932996" y="1254127"/>
                <a:ext cx="2256407" cy="2560643"/>
              </a:xfrm>
              <a:prstGeom prst="rect">
                <a:avLst/>
              </a:prstGeom>
            </p:spPr>
          </p:pic>
        </mc:Fallback>
      </mc:AlternateContent>
      <p:sp>
        <p:nvSpPr>
          <p:cNvPr id="6" name="Symbol zastępczy stopki 4">
            <a:extLst>
              <a:ext uri="{FF2B5EF4-FFF2-40B4-BE49-F238E27FC236}">
                <a16:creationId xmlns:a16="http://schemas.microsoft.com/office/drawing/2014/main" id="{E728B198-5AE4-DD4C-9498-B1A5C8C39752}"/>
              </a:ext>
            </a:extLst>
          </p:cNvPr>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spTree>
    <p:extLst>
      <p:ext uri="{BB962C8B-B14F-4D97-AF65-F5344CB8AC3E}">
        <p14:creationId xmlns:p14="http://schemas.microsoft.com/office/powerpoint/2010/main" val="3588998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FCD109-3748-2348-8006-E6DFFC49F9E8}"/>
              </a:ext>
            </a:extLst>
          </p:cNvPr>
          <p:cNvSpPr>
            <a:spLocks noGrp="1"/>
          </p:cNvSpPr>
          <p:nvPr>
            <p:ph type="title"/>
          </p:nvPr>
        </p:nvSpPr>
        <p:spPr/>
        <p:txBody>
          <a:bodyPr/>
          <a:lstStyle/>
          <a:p>
            <a:r>
              <a:rPr lang="en-US" dirty="0"/>
              <a:t>How it works? (1)</a:t>
            </a:r>
          </a:p>
        </p:txBody>
      </p:sp>
      <p:sp>
        <p:nvSpPr>
          <p:cNvPr id="6" name="Symbol zastępczy zawartości 2">
            <a:extLst>
              <a:ext uri="{FF2B5EF4-FFF2-40B4-BE49-F238E27FC236}">
                <a16:creationId xmlns:a16="http://schemas.microsoft.com/office/drawing/2014/main" id="{65ADD8B6-F2AB-C448-9523-4F0BBB0B8853}"/>
              </a:ext>
            </a:extLst>
          </p:cNvPr>
          <p:cNvSpPr>
            <a:spLocks noGrp="1"/>
          </p:cNvSpPr>
          <p:nvPr>
            <p:ph idx="1"/>
          </p:nvPr>
        </p:nvSpPr>
        <p:spPr>
          <a:xfrm>
            <a:off x="575990" y="1188021"/>
            <a:ext cx="11017092" cy="599999"/>
          </a:xfrm>
        </p:spPr>
        <p:txBody>
          <a:bodyPr>
            <a:normAutofit/>
          </a:bodyPr>
          <a:lstStyle/>
          <a:p>
            <a:pPr marL="0" indent="0" algn="ctr">
              <a:buNone/>
            </a:pPr>
            <a:r>
              <a:rPr lang="en-US" sz="2800" b="0" dirty="0">
                <a:effectLst/>
              </a:rPr>
              <a:t>Request forwarded to many local services</a:t>
            </a:r>
          </a:p>
        </p:txBody>
      </p:sp>
      <p:sp>
        <p:nvSpPr>
          <p:cNvPr id="8" name="Prostokąt 7"/>
          <p:cNvSpPr/>
          <p:nvPr/>
        </p:nvSpPr>
        <p:spPr>
          <a:xfrm>
            <a:off x="287958" y="2107397"/>
            <a:ext cx="2160240" cy="1152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WMS client application</a:t>
            </a:r>
          </a:p>
        </p:txBody>
      </p:sp>
      <p:sp>
        <p:nvSpPr>
          <p:cNvPr id="9" name="Prostokąt 8"/>
          <p:cNvSpPr/>
          <p:nvPr/>
        </p:nvSpPr>
        <p:spPr>
          <a:xfrm>
            <a:off x="4788458" y="3843023"/>
            <a:ext cx="2160240" cy="224302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en-GB" dirty="0"/>
              <a:t>Collective, proxy </a:t>
            </a:r>
            <a:r>
              <a:rPr lang="pl-PL" dirty="0"/>
              <a:t>WMS </a:t>
            </a:r>
            <a:r>
              <a:rPr lang="en-GB" dirty="0"/>
              <a:t>service</a:t>
            </a:r>
          </a:p>
        </p:txBody>
      </p:sp>
      <p:sp>
        <p:nvSpPr>
          <p:cNvPr id="10" name="Schemat blokowy: dysk magnetyczny 9"/>
          <p:cNvSpPr/>
          <p:nvPr/>
        </p:nvSpPr>
        <p:spPr>
          <a:xfrm>
            <a:off x="5013684" y="4725304"/>
            <a:ext cx="1709787" cy="1152128"/>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Spatial extends of counties</a:t>
            </a:r>
          </a:p>
        </p:txBody>
      </p:sp>
      <p:sp>
        <p:nvSpPr>
          <p:cNvPr id="11" name="Prostokąt 10"/>
          <p:cNvSpPr/>
          <p:nvPr/>
        </p:nvSpPr>
        <p:spPr>
          <a:xfrm>
            <a:off x="9288958" y="2175115"/>
            <a:ext cx="2160240" cy="8851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First local WMS service</a:t>
            </a:r>
          </a:p>
        </p:txBody>
      </p:sp>
      <p:sp>
        <p:nvSpPr>
          <p:cNvPr id="12" name="Prostokąt 11"/>
          <p:cNvSpPr/>
          <p:nvPr/>
        </p:nvSpPr>
        <p:spPr>
          <a:xfrm>
            <a:off x="9286227" y="3619351"/>
            <a:ext cx="2160240" cy="8851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Second local WMS service</a:t>
            </a:r>
          </a:p>
        </p:txBody>
      </p:sp>
      <p:sp>
        <p:nvSpPr>
          <p:cNvPr id="13" name="Prostokąt 12"/>
          <p:cNvSpPr/>
          <p:nvPr/>
        </p:nvSpPr>
        <p:spPr>
          <a:xfrm>
            <a:off x="9286227" y="5135780"/>
            <a:ext cx="2160240" cy="8851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Third local WMS service</a:t>
            </a:r>
          </a:p>
        </p:txBody>
      </p:sp>
      <p:cxnSp>
        <p:nvCxnSpPr>
          <p:cNvPr id="18" name="Łącznik prosty ze strzałką 17"/>
          <p:cNvCxnSpPr/>
          <p:nvPr/>
        </p:nvCxnSpPr>
        <p:spPr>
          <a:xfrm>
            <a:off x="2448198" y="2844205"/>
            <a:ext cx="2340260" cy="166026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pole tekstowe 18"/>
          <p:cNvSpPr txBox="1"/>
          <p:nvPr/>
        </p:nvSpPr>
        <p:spPr>
          <a:xfrm>
            <a:off x="2614659" y="2723479"/>
            <a:ext cx="2638864" cy="338554"/>
          </a:xfrm>
          <a:prstGeom prst="rect">
            <a:avLst/>
          </a:prstGeom>
          <a:noFill/>
        </p:spPr>
        <p:txBody>
          <a:bodyPr wrap="none" rtlCol="0">
            <a:spAutoFit/>
          </a:bodyPr>
          <a:lstStyle/>
          <a:p>
            <a:r>
              <a:rPr lang="en-GB" sz="1600" dirty="0"/>
              <a:t>1 – </a:t>
            </a:r>
            <a:r>
              <a:rPr lang="en-GB" sz="1600" dirty="0" err="1"/>
              <a:t>GetMap</a:t>
            </a:r>
            <a:r>
              <a:rPr lang="en-GB" sz="1600" dirty="0"/>
              <a:t> WMS Request</a:t>
            </a:r>
          </a:p>
        </p:txBody>
      </p:sp>
      <p:cxnSp>
        <p:nvCxnSpPr>
          <p:cNvPr id="20" name="Łącznik prosty ze strzałką 19"/>
          <p:cNvCxnSpPr/>
          <p:nvPr/>
        </p:nvCxnSpPr>
        <p:spPr>
          <a:xfrm flipH="1" flipV="1">
            <a:off x="2448198" y="3220187"/>
            <a:ext cx="2337529" cy="164579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Łącznik prosty ze strzałką 24"/>
          <p:cNvCxnSpPr/>
          <p:nvPr/>
        </p:nvCxnSpPr>
        <p:spPr>
          <a:xfrm flipV="1">
            <a:off x="6948698" y="2294754"/>
            <a:ext cx="2337529" cy="177015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Łącznik prosty ze strzałką 27"/>
          <p:cNvCxnSpPr/>
          <p:nvPr/>
        </p:nvCxnSpPr>
        <p:spPr>
          <a:xfrm flipH="1" flipV="1">
            <a:off x="6927805" y="5767575"/>
            <a:ext cx="2358422" cy="5091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pole tekstowe 30"/>
          <p:cNvSpPr txBox="1"/>
          <p:nvPr/>
        </p:nvSpPr>
        <p:spPr>
          <a:xfrm>
            <a:off x="7378091" y="4167875"/>
            <a:ext cx="1818126" cy="584775"/>
          </a:xfrm>
          <a:prstGeom prst="rect">
            <a:avLst/>
          </a:prstGeom>
          <a:noFill/>
        </p:spPr>
        <p:txBody>
          <a:bodyPr wrap="none" rtlCol="0">
            <a:spAutoFit/>
          </a:bodyPr>
          <a:lstStyle/>
          <a:p>
            <a:r>
              <a:rPr lang="pl-PL" sz="1600" dirty="0"/>
              <a:t>2</a:t>
            </a:r>
            <a:r>
              <a:rPr lang="en-GB" sz="1600" dirty="0"/>
              <a:t> – </a:t>
            </a:r>
            <a:r>
              <a:rPr lang="en-GB" sz="1600" dirty="0" err="1"/>
              <a:t>GetMap</a:t>
            </a:r>
            <a:r>
              <a:rPr lang="en-GB" sz="1600" dirty="0"/>
              <a:t> WMS</a:t>
            </a:r>
            <a:endParaRPr lang="pl-PL" sz="1600" dirty="0"/>
          </a:p>
          <a:p>
            <a:r>
              <a:rPr lang="pl-PL" sz="1600" dirty="0"/>
              <a:t>       </a:t>
            </a:r>
            <a:r>
              <a:rPr lang="en-GB" sz="1600" dirty="0"/>
              <a:t> </a:t>
            </a:r>
            <a:r>
              <a:rPr lang="en-US" sz="1600" dirty="0"/>
              <a:t>request</a:t>
            </a:r>
          </a:p>
        </p:txBody>
      </p:sp>
      <p:sp>
        <p:nvSpPr>
          <p:cNvPr id="33" name="pole tekstowe 32"/>
          <p:cNvSpPr txBox="1"/>
          <p:nvPr/>
        </p:nvSpPr>
        <p:spPr>
          <a:xfrm>
            <a:off x="7207838" y="4785780"/>
            <a:ext cx="3123736" cy="584775"/>
          </a:xfrm>
          <a:prstGeom prst="rect">
            <a:avLst/>
          </a:prstGeom>
          <a:noFill/>
        </p:spPr>
        <p:txBody>
          <a:bodyPr wrap="square" rtlCol="0">
            <a:spAutoFit/>
          </a:bodyPr>
          <a:lstStyle/>
          <a:p>
            <a:r>
              <a:rPr lang="pl-PL" sz="1600" dirty="0"/>
              <a:t>3</a:t>
            </a:r>
            <a:r>
              <a:rPr lang="en-GB" sz="1600" dirty="0"/>
              <a:t> –</a:t>
            </a:r>
            <a:r>
              <a:rPr lang="en-GB" sz="1600" dirty="0" err="1"/>
              <a:t>GetMap</a:t>
            </a:r>
            <a:r>
              <a:rPr lang="en-GB" sz="1600" dirty="0"/>
              <a:t> WMS</a:t>
            </a:r>
            <a:r>
              <a:rPr lang="pl-PL" sz="1600" dirty="0"/>
              <a:t> </a:t>
            </a:r>
          </a:p>
          <a:p>
            <a:r>
              <a:rPr lang="pl-PL" sz="1600" dirty="0"/>
              <a:t>      </a:t>
            </a:r>
            <a:r>
              <a:rPr lang="en-US" sz="1600" dirty="0"/>
              <a:t>response</a:t>
            </a:r>
          </a:p>
        </p:txBody>
      </p:sp>
      <p:cxnSp>
        <p:nvCxnSpPr>
          <p:cNvPr id="21" name="Łącznik prosty ze strzałką 20"/>
          <p:cNvCxnSpPr/>
          <p:nvPr/>
        </p:nvCxnSpPr>
        <p:spPr>
          <a:xfrm>
            <a:off x="6948697" y="5402140"/>
            <a:ext cx="2337530" cy="4083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Łącznik prosty ze strzałką 25"/>
          <p:cNvCxnSpPr/>
          <p:nvPr/>
        </p:nvCxnSpPr>
        <p:spPr>
          <a:xfrm flipH="1">
            <a:off x="6945967" y="2801042"/>
            <a:ext cx="2340261" cy="170342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pole tekstowe 28"/>
          <p:cNvSpPr txBox="1"/>
          <p:nvPr/>
        </p:nvSpPr>
        <p:spPr>
          <a:xfrm>
            <a:off x="1984971" y="4093782"/>
            <a:ext cx="1876231" cy="584775"/>
          </a:xfrm>
          <a:prstGeom prst="rect">
            <a:avLst/>
          </a:prstGeom>
          <a:noFill/>
        </p:spPr>
        <p:txBody>
          <a:bodyPr wrap="square" rtlCol="0">
            <a:spAutoFit/>
          </a:bodyPr>
          <a:lstStyle/>
          <a:p>
            <a:r>
              <a:rPr lang="pl-PL" sz="1600" dirty="0"/>
              <a:t>5</a:t>
            </a:r>
            <a:r>
              <a:rPr lang="en-GB" sz="1600" dirty="0"/>
              <a:t> –</a:t>
            </a:r>
            <a:r>
              <a:rPr lang="pl-PL" sz="1600" dirty="0"/>
              <a:t> </a:t>
            </a:r>
            <a:r>
              <a:rPr lang="en-GB" sz="1600" dirty="0" err="1"/>
              <a:t>GetMap</a:t>
            </a:r>
            <a:r>
              <a:rPr lang="en-GB" sz="1600" dirty="0"/>
              <a:t> WMS</a:t>
            </a:r>
            <a:r>
              <a:rPr lang="pl-PL" sz="1600" dirty="0"/>
              <a:t> </a:t>
            </a:r>
          </a:p>
          <a:p>
            <a:r>
              <a:rPr lang="pl-PL" sz="1600" dirty="0"/>
              <a:t>      </a:t>
            </a:r>
            <a:r>
              <a:rPr lang="en-US" sz="1600" dirty="0"/>
              <a:t>response</a:t>
            </a:r>
          </a:p>
        </p:txBody>
      </p:sp>
      <p:sp>
        <p:nvSpPr>
          <p:cNvPr id="30" name="pole tekstowe 29"/>
          <p:cNvSpPr txBox="1"/>
          <p:nvPr/>
        </p:nvSpPr>
        <p:spPr>
          <a:xfrm>
            <a:off x="5167935" y="2755630"/>
            <a:ext cx="1971025" cy="1077218"/>
          </a:xfrm>
          <a:prstGeom prst="rect">
            <a:avLst/>
          </a:prstGeom>
          <a:noFill/>
        </p:spPr>
        <p:txBody>
          <a:bodyPr wrap="square" rtlCol="0">
            <a:spAutoFit/>
          </a:bodyPr>
          <a:lstStyle/>
          <a:p>
            <a:r>
              <a:rPr lang="pl-PL" sz="1600" dirty="0"/>
              <a:t>4</a:t>
            </a:r>
            <a:r>
              <a:rPr lang="en-GB" sz="1600" dirty="0"/>
              <a:t> –</a:t>
            </a:r>
            <a:r>
              <a:rPr lang="pl-PL" sz="1600" dirty="0"/>
              <a:t> </a:t>
            </a:r>
            <a:r>
              <a:rPr lang="en-US" sz="1600" dirty="0"/>
              <a:t>Merging (flattening) of local </a:t>
            </a:r>
            <a:r>
              <a:rPr lang="pl-PL" sz="1600" dirty="0"/>
              <a:t>services WMS </a:t>
            </a:r>
            <a:r>
              <a:rPr lang="pl-PL" sz="1600" dirty="0" err="1"/>
              <a:t>GetMap</a:t>
            </a:r>
            <a:r>
              <a:rPr lang="pl-PL" sz="1600" dirty="0"/>
              <a:t> </a:t>
            </a:r>
            <a:r>
              <a:rPr lang="en-US" sz="1600" dirty="0"/>
              <a:t>responses</a:t>
            </a:r>
          </a:p>
        </p:txBody>
      </p:sp>
      <p:sp>
        <p:nvSpPr>
          <p:cNvPr id="22" name="Symbol zastępczy stopki 4">
            <a:extLst>
              <a:ext uri="{FF2B5EF4-FFF2-40B4-BE49-F238E27FC236}">
                <a16:creationId xmlns:a16="http://schemas.microsoft.com/office/drawing/2014/main" id="{A8FB4A5B-9EA9-2844-B170-DEBF6AA3EFA5}"/>
              </a:ext>
            </a:extLst>
          </p:cNvPr>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spTree>
    <p:extLst>
      <p:ext uri="{BB962C8B-B14F-4D97-AF65-F5344CB8AC3E}">
        <p14:creationId xmlns:p14="http://schemas.microsoft.com/office/powerpoint/2010/main" val="851921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1" grpId="0"/>
      <p:bldP spid="33"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FCD109-3748-2348-8006-E6DFFC49F9E8}"/>
              </a:ext>
            </a:extLst>
          </p:cNvPr>
          <p:cNvSpPr>
            <a:spLocks noGrp="1"/>
          </p:cNvSpPr>
          <p:nvPr>
            <p:ph type="title"/>
          </p:nvPr>
        </p:nvSpPr>
        <p:spPr/>
        <p:txBody>
          <a:bodyPr/>
          <a:lstStyle/>
          <a:p>
            <a:r>
              <a:rPr lang="en-US" dirty="0"/>
              <a:t>How it works? (2)</a:t>
            </a:r>
          </a:p>
        </p:txBody>
      </p:sp>
      <p:sp>
        <p:nvSpPr>
          <p:cNvPr id="6" name="Symbol zastępczy zawartości 2">
            <a:extLst>
              <a:ext uri="{FF2B5EF4-FFF2-40B4-BE49-F238E27FC236}">
                <a16:creationId xmlns:a16="http://schemas.microsoft.com/office/drawing/2014/main" id="{65ADD8B6-F2AB-C448-9523-4F0BBB0B8853}"/>
              </a:ext>
            </a:extLst>
          </p:cNvPr>
          <p:cNvSpPr>
            <a:spLocks noGrp="1"/>
          </p:cNvSpPr>
          <p:nvPr>
            <p:ph idx="1"/>
          </p:nvPr>
        </p:nvSpPr>
        <p:spPr>
          <a:xfrm>
            <a:off x="575990" y="1188021"/>
            <a:ext cx="11017092" cy="599999"/>
          </a:xfrm>
        </p:spPr>
        <p:txBody>
          <a:bodyPr>
            <a:normAutofit/>
          </a:bodyPr>
          <a:lstStyle/>
          <a:p>
            <a:pPr marL="0" indent="0" algn="ctr">
              <a:buNone/>
            </a:pPr>
            <a:r>
              <a:rPr lang="en-US" sz="2800" b="0" dirty="0">
                <a:effectLst/>
              </a:rPr>
              <a:t>Request forwarded to one local service</a:t>
            </a:r>
          </a:p>
        </p:txBody>
      </p:sp>
      <p:sp>
        <p:nvSpPr>
          <p:cNvPr id="8" name="Prostokąt 7"/>
          <p:cNvSpPr/>
          <p:nvPr/>
        </p:nvSpPr>
        <p:spPr>
          <a:xfrm>
            <a:off x="287958" y="2107397"/>
            <a:ext cx="2160240" cy="1152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WMS client application</a:t>
            </a:r>
          </a:p>
        </p:txBody>
      </p:sp>
      <p:sp>
        <p:nvSpPr>
          <p:cNvPr id="9" name="Prostokąt 8"/>
          <p:cNvSpPr/>
          <p:nvPr/>
        </p:nvSpPr>
        <p:spPr>
          <a:xfrm>
            <a:off x="4788458" y="3843023"/>
            <a:ext cx="2160240" cy="2243024"/>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en-GB" dirty="0"/>
              <a:t>Collective, proxy </a:t>
            </a:r>
            <a:r>
              <a:rPr lang="pl-PL" dirty="0"/>
              <a:t>WMS </a:t>
            </a:r>
            <a:r>
              <a:rPr lang="en-GB" dirty="0"/>
              <a:t>service</a:t>
            </a:r>
          </a:p>
        </p:txBody>
      </p:sp>
      <p:sp>
        <p:nvSpPr>
          <p:cNvPr id="10" name="Schemat blokowy: dysk magnetyczny 9"/>
          <p:cNvSpPr/>
          <p:nvPr/>
        </p:nvSpPr>
        <p:spPr>
          <a:xfrm>
            <a:off x="5013684" y="4725304"/>
            <a:ext cx="1709787" cy="1152128"/>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Spatial extends of counties</a:t>
            </a:r>
          </a:p>
        </p:txBody>
      </p:sp>
      <p:sp>
        <p:nvSpPr>
          <p:cNvPr id="11" name="Prostokąt 10"/>
          <p:cNvSpPr/>
          <p:nvPr/>
        </p:nvSpPr>
        <p:spPr>
          <a:xfrm>
            <a:off x="9288958" y="2175115"/>
            <a:ext cx="2160240" cy="8851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First local WMS service</a:t>
            </a:r>
          </a:p>
        </p:txBody>
      </p:sp>
      <p:sp>
        <p:nvSpPr>
          <p:cNvPr id="12" name="Prostokąt 11"/>
          <p:cNvSpPr/>
          <p:nvPr/>
        </p:nvSpPr>
        <p:spPr>
          <a:xfrm>
            <a:off x="9286227" y="3619351"/>
            <a:ext cx="2160240" cy="8851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l-PL" dirty="0"/>
              <a:t>Second </a:t>
            </a:r>
            <a:r>
              <a:rPr lang="en-US" dirty="0"/>
              <a:t>local</a:t>
            </a:r>
            <a:r>
              <a:rPr lang="pl-PL" dirty="0"/>
              <a:t> WMS service</a:t>
            </a:r>
            <a:endParaRPr lang="en-GB" dirty="0"/>
          </a:p>
        </p:txBody>
      </p:sp>
      <p:sp>
        <p:nvSpPr>
          <p:cNvPr id="13" name="Prostokąt 12"/>
          <p:cNvSpPr/>
          <p:nvPr/>
        </p:nvSpPr>
        <p:spPr>
          <a:xfrm>
            <a:off x="9286227" y="5135780"/>
            <a:ext cx="2160240" cy="8851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l-PL" dirty="0"/>
              <a:t>Third </a:t>
            </a:r>
            <a:r>
              <a:rPr lang="en-US" dirty="0"/>
              <a:t>local</a:t>
            </a:r>
            <a:r>
              <a:rPr lang="pl-PL" dirty="0"/>
              <a:t> WMS service</a:t>
            </a:r>
            <a:endParaRPr lang="en-GB" dirty="0"/>
          </a:p>
        </p:txBody>
      </p:sp>
      <p:cxnSp>
        <p:nvCxnSpPr>
          <p:cNvPr id="18" name="Łącznik prosty ze strzałką 17"/>
          <p:cNvCxnSpPr/>
          <p:nvPr/>
        </p:nvCxnSpPr>
        <p:spPr>
          <a:xfrm>
            <a:off x="2448198" y="2844205"/>
            <a:ext cx="2340260" cy="166026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pole tekstowe 18"/>
          <p:cNvSpPr txBox="1"/>
          <p:nvPr/>
        </p:nvSpPr>
        <p:spPr>
          <a:xfrm>
            <a:off x="3529047" y="3366482"/>
            <a:ext cx="2638864" cy="338554"/>
          </a:xfrm>
          <a:prstGeom prst="rect">
            <a:avLst/>
          </a:prstGeom>
          <a:noFill/>
        </p:spPr>
        <p:txBody>
          <a:bodyPr wrap="none" rtlCol="0">
            <a:spAutoFit/>
          </a:bodyPr>
          <a:lstStyle/>
          <a:p>
            <a:r>
              <a:rPr lang="en-GB" sz="1600" dirty="0"/>
              <a:t>1 – </a:t>
            </a:r>
            <a:r>
              <a:rPr lang="en-GB" sz="1600" dirty="0" err="1"/>
              <a:t>GetMap</a:t>
            </a:r>
            <a:r>
              <a:rPr lang="en-GB" sz="1600" dirty="0"/>
              <a:t> WMS Request</a:t>
            </a:r>
          </a:p>
        </p:txBody>
      </p:sp>
      <p:cxnSp>
        <p:nvCxnSpPr>
          <p:cNvPr id="20" name="Łącznik prosty ze strzałką 19"/>
          <p:cNvCxnSpPr/>
          <p:nvPr/>
        </p:nvCxnSpPr>
        <p:spPr>
          <a:xfrm flipH="1" flipV="1">
            <a:off x="2448198" y="3220187"/>
            <a:ext cx="2337529" cy="164579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pole tekstowe 23"/>
          <p:cNvSpPr txBox="1"/>
          <p:nvPr/>
        </p:nvSpPr>
        <p:spPr>
          <a:xfrm>
            <a:off x="1685953" y="4037277"/>
            <a:ext cx="2076209" cy="1323439"/>
          </a:xfrm>
          <a:prstGeom prst="rect">
            <a:avLst/>
          </a:prstGeom>
          <a:noFill/>
        </p:spPr>
        <p:txBody>
          <a:bodyPr wrap="none" rtlCol="0">
            <a:spAutoFit/>
          </a:bodyPr>
          <a:lstStyle/>
          <a:p>
            <a:r>
              <a:rPr lang="pl-PL" sz="1600" dirty="0"/>
              <a:t>2</a:t>
            </a:r>
            <a:r>
              <a:rPr lang="en-GB" sz="1600" dirty="0"/>
              <a:t> – </a:t>
            </a:r>
            <a:r>
              <a:rPr lang="pl-PL" sz="1600" dirty="0"/>
              <a:t>302 </a:t>
            </a:r>
            <a:r>
              <a:rPr lang="en-US" sz="1600" dirty="0"/>
              <a:t>redirection</a:t>
            </a:r>
            <a:r>
              <a:rPr lang="pl-PL" sz="1600" dirty="0"/>
              <a:t> </a:t>
            </a:r>
          </a:p>
          <a:p>
            <a:r>
              <a:rPr lang="en-GB" sz="1600" dirty="0" err="1"/>
              <a:t>GetMap</a:t>
            </a:r>
            <a:r>
              <a:rPr lang="en-GB" sz="1600" dirty="0"/>
              <a:t> WMS </a:t>
            </a:r>
            <a:endParaRPr lang="pl-PL" sz="1600" dirty="0"/>
          </a:p>
          <a:p>
            <a:r>
              <a:rPr lang="en-US" sz="1600" dirty="0"/>
              <a:t>response</a:t>
            </a:r>
            <a:r>
              <a:rPr lang="pl-PL" sz="1600" dirty="0"/>
              <a:t> </a:t>
            </a:r>
            <a:r>
              <a:rPr lang="en-US" sz="1600" dirty="0"/>
              <a:t>containing </a:t>
            </a:r>
            <a:endParaRPr lang="pl-PL" sz="1600" dirty="0"/>
          </a:p>
          <a:p>
            <a:r>
              <a:rPr lang="en-US" sz="1600" dirty="0"/>
              <a:t>request</a:t>
            </a:r>
            <a:r>
              <a:rPr lang="pl-PL" sz="1600" dirty="0"/>
              <a:t> </a:t>
            </a:r>
            <a:r>
              <a:rPr lang="en-US" sz="1600" dirty="0"/>
              <a:t>URL </a:t>
            </a:r>
          </a:p>
          <a:p>
            <a:r>
              <a:rPr lang="pl-PL" sz="1600" dirty="0"/>
              <a:t>t</a:t>
            </a:r>
            <a:r>
              <a:rPr lang="en-US" sz="1600" dirty="0"/>
              <a:t>o</a:t>
            </a:r>
            <a:r>
              <a:rPr lang="pl-PL" sz="1600" dirty="0"/>
              <a:t> the</a:t>
            </a:r>
            <a:r>
              <a:rPr lang="en-US" sz="1600" dirty="0"/>
              <a:t> local service</a:t>
            </a:r>
          </a:p>
        </p:txBody>
      </p:sp>
      <p:cxnSp>
        <p:nvCxnSpPr>
          <p:cNvPr id="25" name="Łącznik prosty ze strzałką 24"/>
          <p:cNvCxnSpPr/>
          <p:nvPr/>
        </p:nvCxnSpPr>
        <p:spPr>
          <a:xfrm>
            <a:off x="2445467" y="2261441"/>
            <a:ext cx="6840760" cy="3331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Łącznik prosty ze strzałką 27"/>
          <p:cNvCxnSpPr>
            <a:stCxn id="11" idx="1"/>
          </p:cNvCxnSpPr>
          <p:nvPr/>
        </p:nvCxnSpPr>
        <p:spPr>
          <a:xfrm flipH="1" flipV="1">
            <a:off x="2445467" y="2557658"/>
            <a:ext cx="6843491" cy="6001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pole tekstowe 30"/>
          <p:cNvSpPr txBox="1"/>
          <p:nvPr/>
        </p:nvSpPr>
        <p:spPr>
          <a:xfrm>
            <a:off x="4279970" y="1904173"/>
            <a:ext cx="2560316" cy="338554"/>
          </a:xfrm>
          <a:prstGeom prst="rect">
            <a:avLst/>
          </a:prstGeom>
          <a:noFill/>
        </p:spPr>
        <p:txBody>
          <a:bodyPr wrap="none" rtlCol="0">
            <a:spAutoFit/>
          </a:bodyPr>
          <a:lstStyle/>
          <a:p>
            <a:r>
              <a:rPr lang="pl-PL" sz="1600" dirty="0"/>
              <a:t>3</a:t>
            </a:r>
            <a:r>
              <a:rPr lang="en-GB" sz="1600" dirty="0"/>
              <a:t> – </a:t>
            </a:r>
            <a:r>
              <a:rPr lang="en-GB" sz="1600" dirty="0" err="1"/>
              <a:t>GetMap</a:t>
            </a:r>
            <a:r>
              <a:rPr lang="en-GB" sz="1600" dirty="0"/>
              <a:t> WMS </a:t>
            </a:r>
            <a:r>
              <a:rPr lang="en-US" sz="1600" dirty="0"/>
              <a:t>request</a:t>
            </a:r>
          </a:p>
        </p:txBody>
      </p:sp>
      <p:sp>
        <p:nvSpPr>
          <p:cNvPr id="33" name="pole tekstowe 32"/>
          <p:cNvSpPr txBox="1"/>
          <p:nvPr/>
        </p:nvSpPr>
        <p:spPr>
          <a:xfrm>
            <a:off x="4221006" y="2603124"/>
            <a:ext cx="3123736" cy="338554"/>
          </a:xfrm>
          <a:prstGeom prst="rect">
            <a:avLst/>
          </a:prstGeom>
          <a:noFill/>
        </p:spPr>
        <p:txBody>
          <a:bodyPr wrap="square" rtlCol="0">
            <a:spAutoFit/>
          </a:bodyPr>
          <a:lstStyle/>
          <a:p>
            <a:r>
              <a:rPr lang="pl-PL" sz="1600" dirty="0"/>
              <a:t>4</a:t>
            </a:r>
            <a:r>
              <a:rPr lang="en-GB" sz="1600" dirty="0"/>
              <a:t> –</a:t>
            </a:r>
            <a:r>
              <a:rPr lang="en-GB" sz="1600" dirty="0" err="1"/>
              <a:t>GetMap</a:t>
            </a:r>
            <a:r>
              <a:rPr lang="en-GB" sz="1600" dirty="0"/>
              <a:t> WMS</a:t>
            </a:r>
            <a:r>
              <a:rPr lang="pl-PL" sz="1600" dirty="0"/>
              <a:t> </a:t>
            </a:r>
            <a:r>
              <a:rPr lang="en-US" sz="1600" dirty="0"/>
              <a:t>response</a:t>
            </a:r>
          </a:p>
        </p:txBody>
      </p:sp>
      <p:sp>
        <p:nvSpPr>
          <p:cNvPr id="21" name="Symbol zastępczy stopki 4">
            <a:extLst>
              <a:ext uri="{FF2B5EF4-FFF2-40B4-BE49-F238E27FC236}">
                <a16:creationId xmlns:a16="http://schemas.microsoft.com/office/drawing/2014/main" id="{B08C1373-6291-E540-8051-F3E112EFABAB}"/>
              </a:ext>
            </a:extLst>
          </p:cNvPr>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spTree>
    <p:extLst>
      <p:ext uri="{BB962C8B-B14F-4D97-AF65-F5344CB8AC3E}">
        <p14:creationId xmlns:p14="http://schemas.microsoft.com/office/powerpoint/2010/main" val="3879119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31"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FCD109-3748-2348-8006-E6DFFC49F9E8}"/>
              </a:ext>
            </a:extLst>
          </p:cNvPr>
          <p:cNvSpPr>
            <a:spLocks noGrp="1"/>
          </p:cNvSpPr>
          <p:nvPr>
            <p:ph type="title"/>
          </p:nvPr>
        </p:nvSpPr>
        <p:spPr/>
        <p:txBody>
          <a:bodyPr>
            <a:noAutofit/>
          </a:bodyPr>
          <a:lstStyle/>
          <a:p>
            <a:r>
              <a:rPr lang="en-GB" sz="3600" dirty="0"/>
              <a:t>Evidence of implementation (1)</a:t>
            </a:r>
            <a:endParaRPr lang="en-US" sz="3600" dirty="0"/>
          </a:p>
        </p:txBody>
      </p:sp>
      <p:sp>
        <p:nvSpPr>
          <p:cNvPr id="3" name="Symbol zastępczy zawartości 2">
            <a:extLst>
              <a:ext uri="{FF2B5EF4-FFF2-40B4-BE49-F238E27FC236}">
                <a16:creationId xmlns:a16="http://schemas.microsoft.com/office/drawing/2014/main" id="{65ADD8B6-F2AB-C448-9523-4F0BBB0B8853}"/>
              </a:ext>
            </a:extLst>
          </p:cNvPr>
          <p:cNvSpPr>
            <a:spLocks noGrp="1"/>
          </p:cNvSpPr>
          <p:nvPr>
            <p:ph idx="1"/>
          </p:nvPr>
        </p:nvSpPr>
        <p:spPr>
          <a:xfrm>
            <a:off x="612061" y="1596134"/>
            <a:ext cx="11017092" cy="4851434"/>
          </a:xfrm>
        </p:spPr>
        <p:txBody>
          <a:bodyPr>
            <a:normAutofit fontScale="55000" lnSpcReduction="20000"/>
          </a:bodyPr>
          <a:lstStyle/>
          <a:p>
            <a:pPr marL="0" indent="0">
              <a:buNone/>
            </a:pPr>
            <a:r>
              <a:rPr lang="en-GB" b="0" dirty="0">
                <a:effectLst/>
              </a:rPr>
              <a:t>There are the following integrating </a:t>
            </a:r>
            <a:r>
              <a:rPr lang="pl-PL" b="0" dirty="0">
                <a:effectLst/>
              </a:rPr>
              <a:t>WMS </a:t>
            </a:r>
            <a:r>
              <a:rPr lang="en-GB" b="0" dirty="0">
                <a:effectLst/>
              </a:rPr>
              <a:t>services available:</a:t>
            </a:r>
          </a:p>
          <a:p>
            <a:r>
              <a:rPr lang="en-GB" sz="4000" b="0" dirty="0">
                <a:effectLst/>
              </a:rPr>
              <a:t>KIEG – cadastral data (cadastral parcels and buildings) </a:t>
            </a:r>
            <a:r>
              <a:rPr lang="en-GB" sz="4000" b="0" u="sng" dirty="0">
                <a:effectLst/>
                <a:hlinkClick r:id="rId2"/>
              </a:rPr>
              <a:t>https://integracja.gugik.gov.pl/cgi-bin/KrajowaIntegracjaEwidencjiGruntow</a:t>
            </a:r>
            <a:r>
              <a:rPr lang="en-GB" sz="4000" b="0" dirty="0">
                <a:effectLst/>
              </a:rPr>
              <a:t> </a:t>
            </a:r>
          </a:p>
          <a:p>
            <a:r>
              <a:rPr lang="en-GB" sz="4000" b="0" dirty="0">
                <a:effectLst/>
              </a:rPr>
              <a:t>KIUT – utility infrastructure</a:t>
            </a:r>
            <a:r>
              <a:rPr lang="pl-PL" sz="4000" b="0" dirty="0">
                <a:effectLst/>
              </a:rPr>
              <a:t> </a:t>
            </a:r>
            <a:r>
              <a:rPr lang="en-GB" sz="4000" b="0" dirty="0">
                <a:effectLst/>
              </a:rPr>
              <a:t>data (electricity, water, telecommunication, sewers, gas and other networks) </a:t>
            </a:r>
            <a:r>
              <a:rPr lang="en-GB" sz="4000" b="0" u="sng" dirty="0">
                <a:effectLst/>
                <a:hlinkClick r:id="rId3"/>
              </a:rPr>
              <a:t>https://integracja.gugik.gov.pl/cgi-bin/KrajowaIntegracjaUzbrojeniaTerenu</a:t>
            </a:r>
            <a:r>
              <a:rPr lang="en-GB" sz="4000" b="0" dirty="0">
                <a:effectLst/>
              </a:rPr>
              <a:t> </a:t>
            </a:r>
          </a:p>
          <a:p>
            <a:r>
              <a:rPr lang="en-GB" sz="4000" b="0" dirty="0">
                <a:effectLst/>
              </a:rPr>
              <a:t>KIBDOT – large scale topographic data (containing the location of fences, trees, curbs, etc. ) </a:t>
            </a:r>
            <a:r>
              <a:rPr lang="en-GB" sz="4000" b="0" u="sng" dirty="0">
                <a:effectLst/>
                <a:hlinkClick r:id="rId4"/>
              </a:rPr>
              <a:t>https://integracja.gugik.gov.pl/cgi-bin/KrajowaIntegracjaBazDanychObiektowTopograficznych</a:t>
            </a:r>
            <a:r>
              <a:rPr lang="en-GB" sz="4000" b="0" dirty="0">
                <a:effectLst/>
              </a:rPr>
              <a:t> </a:t>
            </a:r>
          </a:p>
          <a:p>
            <a:r>
              <a:rPr lang="en-GB" sz="4000" b="0" dirty="0">
                <a:effectLst/>
              </a:rPr>
              <a:t>KIMP – local development plans </a:t>
            </a:r>
            <a:r>
              <a:rPr lang="en-GB" sz="4000" b="0" dirty="0">
                <a:effectLst/>
                <a:hlinkClick r:id="rId5"/>
              </a:rPr>
              <a:t>https://mapy.geoportal.gov.pl/wss/ext/KrajowaIntegracjaMiejscowychPlanowZagospodarowaniaPrzestrzennego</a:t>
            </a:r>
            <a:endParaRPr lang="en-GB" sz="4000" b="0" dirty="0">
              <a:effectLst/>
            </a:endParaRPr>
          </a:p>
          <a:p>
            <a:r>
              <a:rPr lang="en-GB" sz="4000" b="0" dirty="0">
                <a:effectLst/>
              </a:rPr>
              <a:t>KISKZP – local land use study </a:t>
            </a:r>
            <a:r>
              <a:rPr lang="en-GB" sz="4000" b="0" dirty="0">
                <a:effectLst/>
                <a:hlinkClick r:id="rId6"/>
              </a:rPr>
              <a:t>https://mapy.geoportal.gov.pl/wss/ext/KrajowaIntegracjaStudiumKierunkowZagospodarowaniaPrzestrzennego</a:t>
            </a:r>
            <a:r>
              <a:rPr lang="en-GB" sz="4000" b="0" dirty="0">
                <a:effectLst/>
              </a:rPr>
              <a:t> </a:t>
            </a:r>
          </a:p>
          <a:p>
            <a:endParaRPr lang="en-GB" sz="4000" b="0" dirty="0">
              <a:effectLst/>
            </a:endParaRPr>
          </a:p>
        </p:txBody>
      </p:sp>
      <p:sp>
        <p:nvSpPr>
          <p:cNvPr id="4" name="Symbol zastępczy stopki 4">
            <a:extLst>
              <a:ext uri="{FF2B5EF4-FFF2-40B4-BE49-F238E27FC236}">
                <a16:creationId xmlns:a16="http://schemas.microsoft.com/office/drawing/2014/main" id="{9F972001-0235-724A-BDDD-590AE66C35E8}"/>
              </a:ext>
            </a:extLst>
          </p:cNvPr>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spTree>
    <p:extLst>
      <p:ext uri="{BB962C8B-B14F-4D97-AF65-F5344CB8AC3E}">
        <p14:creationId xmlns:p14="http://schemas.microsoft.com/office/powerpoint/2010/main" val="3655077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2FCD109-3748-2348-8006-E6DFFC49F9E8}"/>
              </a:ext>
            </a:extLst>
          </p:cNvPr>
          <p:cNvSpPr>
            <a:spLocks noGrp="1"/>
          </p:cNvSpPr>
          <p:nvPr>
            <p:ph type="title"/>
          </p:nvPr>
        </p:nvSpPr>
        <p:spPr/>
        <p:txBody>
          <a:bodyPr>
            <a:noAutofit/>
          </a:bodyPr>
          <a:lstStyle/>
          <a:p>
            <a:r>
              <a:rPr lang="en-GB" sz="3600" dirty="0"/>
              <a:t>Evidence of implementation (2)</a:t>
            </a:r>
            <a:endParaRPr lang="en-US" sz="3600" dirty="0"/>
          </a:p>
        </p:txBody>
      </p:sp>
      <p:sp>
        <p:nvSpPr>
          <p:cNvPr id="3" name="Symbol zastępczy zawartości 2">
            <a:extLst>
              <a:ext uri="{FF2B5EF4-FFF2-40B4-BE49-F238E27FC236}">
                <a16:creationId xmlns:a16="http://schemas.microsoft.com/office/drawing/2014/main" id="{65ADD8B6-F2AB-C448-9523-4F0BBB0B8853}"/>
              </a:ext>
            </a:extLst>
          </p:cNvPr>
          <p:cNvSpPr>
            <a:spLocks noGrp="1"/>
          </p:cNvSpPr>
          <p:nvPr>
            <p:ph idx="1"/>
          </p:nvPr>
        </p:nvSpPr>
        <p:spPr>
          <a:xfrm>
            <a:off x="612061" y="1596134"/>
            <a:ext cx="5327891" cy="4851434"/>
          </a:xfrm>
        </p:spPr>
        <p:txBody>
          <a:bodyPr>
            <a:normAutofit fontScale="92500" lnSpcReduction="10000"/>
          </a:bodyPr>
          <a:lstStyle/>
          <a:p>
            <a:pPr marL="0" indent="0">
              <a:buNone/>
            </a:pPr>
            <a:r>
              <a:rPr lang="en-GB" b="0" dirty="0">
                <a:effectLst/>
              </a:rPr>
              <a:t>Number of integrated local services</a:t>
            </a:r>
          </a:p>
          <a:p>
            <a:r>
              <a:rPr lang="en-GB" sz="4000" b="0" dirty="0">
                <a:effectLst/>
              </a:rPr>
              <a:t>KIEG – 380 counties</a:t>
            </a:r>
          </a:p>
          <a:p>
            <a:r>
              <a:rPr lang="en-GB" sz="4000" b="0" dirty="0">
                <a:effectLst/>
              </a:rPr>
              <a:t>KIUT – 380 counties</a:t>
            </a:r>
          </a:p>
          <a:p>
            <a:r>
              <a:rPr lang="en-GB" sz="4000" b="0" dirty="0">
                <a:effectLst/>
              </a:rPr>
              <a:t>KIBDOT – 126 counties</a:t>
            </a:r>
          </a:p>
          <a:p>
            <a:r>
              <a:rPr lang="en-GB" sz="4000" b="0" dirty="0">
                <a:effectLst/>
              </a:rPr>
              <a:t>KIMP – 1564 communes</a:t>
            </a:r>
          </a:p>
          <a:p>
            <a:r>
              <a:rPr lang="en-GB" sz="4000" b="0" dirty="0">
                <a:effectLst/>
              </a:rPr>
              <a:t>KISKZP – 1052 communes</a:t>
            </a:r>
          </a:p>
        </p:txBody>
      </p:sp>
      <p:sp>
        <p:nvSpPr>
          <p:cNvPr id="4" name="Symbol zastępczy stopki 4">
            <a:extLst>
              <a:ext uri="{FF2B5EF4-FFF2-40B4-BE49-F238E27FC236}">
                <a16:creationId xmlns:a16="http://schemas.microsoft.com/office/drawing/2014/main" id="{9F972001-0235-724A-BDDD-590AE66C35E8}"/>
              </a:ext>
            </a:extLst>
          </p:cNvPr>
          <p:cNvSpPr>
            <a:spLocks noGrp="1"/>
          </p:cNvSpPr>
          <p:nvPr>
            <p:ph type="ftr" sz="quarter" idx="11"/>
          </p:nvPr>
        </p:nvSpPr>
        <p:spPr>
          <a:xfrm>
            <a:off x="-1" y="6476342"/>
            <a:ext cx="12241213" cy="364196"/>
          </a:xfrm>
        </p:spPr>
        <p:txBody>
          <a:bodyPr/>
          <a:lstStyle/>
          <a:p>
            <a:pPr>
              <a:defRPr/>
            </a:pPr>
            <a:r>
              <a:rPr lang="en-GB" dirty="0"/>
              <a:t>Pushing WMS services to their limits - Smart solutions as candidate INSPIRE Good Practices, 8th February 2022</a:t>
            </a:r>
          </a:p>
        </p:txBody>
      </p:sp>
      <p:pic>
        <p:nvPicPr>
          <p:cNvPr id="5" name="Obraz 4">
            <a:extLst>
              <a:ext uri="{FF2B5EF4-FFF2-40B4-BE49-F238E27FC236}">
                <a16:creationId xmlns:a16="http://schemas.microsoft.com/office/drawing/2014/main" id="{9649C5C9-C79F-1445-AB55-A7173312255A}"/>
              </a:ext>
            </a:extLst>
          </p:cNvPr>
          <p:cNvPicPr>
            <a:picLocks noChangeAspect="1"/>
          </p:cNvPicPr>
          <p:nvPr/>
        </p:nvPicPr>
        <p:blipFill>
          <a:blip r:embed="rId2"/>
          <a:stretch>
            <a:fillRect/>
          </a:stretch>
        </p:blipFill>
        <p:spPr>
          <a:xfrm>
            <a:off x="5939952" y="1147041"/>
            <a:ext cx="5724569" cy="5300527"/>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31599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75000"/>
          </a:schemeClr>
        </a:solidFill>
      </a:spPr>
      <a:bodyPr/>
      <a:lstStyle>
        <a:defPPr>
          <a:defRPr dirty="0" smtClean="0"/>
        </a:defPPr>
      </a:lstStyle>
      <a: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a:style>
    </a:spDef>
  </a:objectDefaults>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27399</TotalTime>
  <Words>1610</Words>
  <Application>Microsoft Macintosh PowerPoint</Application>
  <PresentationFormat>Niestandardowy</PresentationFormat>
  <Paragraphs>200</Paragraphs>
  <Slides>24</Slides>
  <Notes>4</Notes>
  <HiddenSlides>0</HiddenSlides>
  <MMClips>0</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24</vt:i4>
      </vt:variant>
    </vt:vector>
  </HeadingPairs>
  <TitlesOfParts>
    <vt:vector size="28" baseType="lpstr">
      <vt:lpstr>Arial</vt:lpstr>
      <vt:lpstr>Calibri</vt:lpstr>
      <vt:lpstr>Tahoma</vt:lpstr>
      <vt:lpstr>Motyw pakietu Office</vt:lpstr>
      <vt:lpstr>Good practice proposal –  Building one access point to dispersed data sources</vt:lpstr>
      <vt:lpstr>Description of the GP (1)</vt:lpstr>
      <vt:lpstr>Description of the GP (2)</vt:lpstr>
      <vt:lpstr>Benefits</vt:lpstr>
      <vt:lpstr>Intendent outcome</vt:lpstr>
      <vt:lpstr>How it works? (1)</vt:lpstr>
      <vt:lpstr>How it works? (2)</vt:lpstr>
      <vt:lpstr>Evidence of implementation (1)</vt:lpstr>
      <vt:lpstr>Evidence of implementation (2)</vt:lpstr>
      <vt:lpstr>Evidence of implementation (3)</vt:lpstr>
      <vt:lpstr>Evidence of implementation (4)</vt:lpstr>
      <vt:lpstr>Evidence of implementation (5)</vt:lpstr>
      <vt:lpstr>Other relevant information</vt:lpstr>
      <vt:lpstr>Limitations</vt:lpstr>
      <vt:lpstr>Sample implementation</vt:lpstr>
      <vt:lpstr>GitHub documentation</vt:lpstr>
      <vt:lpstr>WMS server</vt:lpstr>
      <vt:lpstr>WMS server - modifications</vt:lpstr>
      <vt:lpstr>WMS server – additional parameters</vt:lpstr>
      <vt:lpstr>WMS server – requests handling</vt:lpstr>
      <vt:lpstr>Summary</vt:lpstr>
      <vt:lpstr>Live demo</vt:lpstr>
      <vt:lpstr>Acknowledgments</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practice proposal – Building one access point to dispersed data sources</dc:title>
  <dc:creator>Marcin.Grudzien@gugik.gov.pl</dc:creator>
  <cp:lastModifiedBy>Marcin Grudzień</cp:lastModifiedBy>
  <cp:revision>2350</cp:revision>
  <cp:lastPrinted>2020-05-06T07:14:51Z</cp:lastPrinted>
  <dcterms:created xsi:type="dcterms:W3CDTF">2010-10-22T14:41:31Z</dcterms:created>
  <dcterms:modified xsi:type="dcterms:W3CDTF">2022-02-07T14:17:21Z</dcterms:modified>
</cp:coreProperties>
</file>